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93" r:id="rId2"/>
    <p:sldId id="261" r:id="rId3"/>
    <p:sldId id="262" r:id="rId4"/>
    <p:sldId id="304" r:id="rId5"/>
    <p:sldId id="306" r:id="rId6"/>
    <p:sldId id="305" r:id="rId7"/>
    <p:sldId id="264" r:id="rId8"/>
    <p:sldId id="299" r:id="rId9"/>
    <p:sldId id="298" r:id="rId10"/>
    <p:sldId id="301" r:id="rId11"/>
    <p:sldId id="274" r:id="rId12"/>
    <p:sldId id="287" r:id="rId13"/>
    <p:sldId id="297" r:id="rId14"/>
    <p:sldId id="288" r:id="rId15"/>
    <p:sldId id="307" r:id="rId16"/>
    <p:sldId id="286" r:id="rId17"/>
    <p:sldId id="296" r:id="rId18"/>
    <p:sldId id="276" r:id="rId19"/>
    <p:sldId id="308" r:id="rId20"/>
    <p:sldId id="311" r:id="rId21"/>
    <p:sldId id="321" r:id="rId22"/>
    <p:sldId id="318" r:id="rId23"/>
    <p:sldId id="322" r:id="rId24"/>
    <p:sldId id="315" r:id="rId25"/>
    <p:sldId id="464" r:id="rId26"/>
    <p:sldId id="282" r:id="rId27"/>
  </p:sldIdLst>
  <p:sldSz cx="14630400" cy="8229600"/>
  <p:notesSz cx="6858000" cy="9144000"/>
  <p:embeddedFontLst>
    <p:embeddedFont>
      <p:font typeface="Calibri" panose="020F0502020204030204" pitchFamily="34" charset="0"/>
      <p:regular r:id="rId29"/>
      <p:bold r:id="rId30"/>
      <p:italic r:id="rId31"/>
      <p:boldItalic r:id="rId32"/>
    </p:embeddedFont>
    <p:embeddedFont>
      <p:font typeface="Tahoma" panose="020B0604030504040204" pitchFamily="34" charset="0"/>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92">
          <p15:clr>
            <a:srgbClr val="000000"/>
          </p15:clr>
        </p15:guide>
        <p15:guide id="2" orient="horz" pos="2784">
          <p15:clr>
            <a:srgbClr val="000000"/>
          </p15:clr>
        </p15:guide>
        <p15:guide id="3" pos="528">
          <p15:clr>
            <a:srgbClr val="000000"/>
          </p15:clr>
        </p15:guide>
        <p15:guide id="4" pos="8688">
          <p15:clr>
            <a:srgbClr val="000000"/>
          </p15:clr>
        </p15:guide>
        <p15:guide id="5" pos="6432">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hrt7OXSRvNoIxoXbb63s+qTadPN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3800"/>
    <a:srgbClr val="4D78A8"/>
    <a:srgbClr val="588132"/>
    <a:srgbClr val="E6E6E6"/>
    <a:srgbClr val="F3F3F3"/>
    <a:srgbClr val="8C3700"/>
    <a:srgbClr val="1C31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E9639D4-E3E2-4D34-9284-5A2195B3D0D7}" styleName="浅色样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47"/>
    <p:restoredTop sz="73639"/>
  </p:normalViewPr>
  <p:slideViewPr>
    <p:cSldViewPr snapToGrid="0">
      <p:cViewPr varScale="1">
        <p:scale>
          <a:sx n="122" d="100"/>
          <a:sy n="122" d="100"/>
        </p:scale>
        <p:origin x="216" y="336"/>
      </p:cViewPr>
      <p:guideLst>
        <p:guide orient="horz" pos="2592"/>
        <p:guide orient="horz" pos="2784"/>
        <p:guide pos="528"/>
        <p:guide pos="8688"/>
        <p:guide pos="64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46"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18883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85000" lnSpcReduction="20000"/>
          </a:bodyPr>
          <a:lstStyle/>
          <a:p>
            <a:r>
              <a:rPr lang="en-US" altLang="zh-CN" dirty="0" err="1"/>
              <a:t>Speicially</a:t>
            </a:r>
            <a:r>
              <a:rPr lang="en-US" altLang="zh-CN" dirty="0"/>
              <a:t>, we provide a sketch space including open-path and close-path sketch</a:t>
            </a:r>
          </a:p>
          <a:p>
            <a:r>
              <a:rPr lang="en-US" altLang="zh-CN" dirty="0"/>
              <a:t>For the closed-path sketch, user can encircle those data points of interest by sketch.</a:t>
            </a:r>
          </a:p>
          <a:p>
            <a:r>
              <a:rPr lang="en-US" altLang="zh-CN" i="0" dirty="0"/>
              <a:t>We also enable user </a:t>
            </a:r>
            <a:r>
              <a:rPr lang="en-US" altLang="zh-CN" i="0" dirty="0">
                <a:effectLst/>
                <a:latin typeface="Helvetica" pitchFamily="2" charset="0"/>
              </a:rPr>
              <a:t>to select a group of interested data items through legends, since they may be difficult to single out by a closed path.</a:t>
            </a:r>
          </a:p>
          <a:p>
            <a:endParaRPr lang="en-US" altLang="zh-CN" i="0" dirty="0">
              <a:effectLst/>
              <a:latin typeface="Helvetica" pitchFamily="2" charset="0"/>
            </a:endParaRPr>
          </a:p>
          <a:p>
            <a:r>
              <a:rPr lang="en-US" altLang="zh-CN" dirty="0"/>
              <a:t>While the open path enable users to draw the trend that align with their mindset when they find they are interested for the trend.</a:t>
            </a:r>
          </a:p>
          <a:p>
            <a:r>
              <a:rPr lang="en-US" altLang="zh-CN" i="0" dirty="0">
                <a:effectLst/>
                <a:latin typeface="Helvetica" pitchFamily="2" charset="0"/>
              </a:rPr>
              <a:t>Similar to the closed path, the tool offers a convenient way to select a group of data from the same category in multiple line charts and grouped bar charts. </a:t>
            </a:r>
          </a:p>
          <a:p>
            <a:r>
              <a:rPr lang="en-US" altLang="zh-CN" i="0" dirty="0">
                <a:effectLst/>
                <a:latin typeface="Helvetica" pitchFamily="2" charset="0"/>
              </a:rPr>
              <a:t>we enable users to draw a sketch resembling the path of a specific group of data items they find interesting</a:t>
            </a:r>
          </a:p>
          <a:p>
            <a:r>
              <a:rPr lang="en-US" altLang="zh-CN" i="0" dirty="0">
                <a:effectLst/>
                <a:latin typeface="Helvetica" pitchFamily="2" charset="0"/>
              </a:rPr>
              <a:t>For example, for the sketch in the middle one, the open path is more closed to the second group. thus the second group is highlighted as selected.</a:t>
            </a:r>
          </a:p>
          <a:p>
            <a:endParaRPr lang="en-US" altLang="zh-CN" dirty="0"/>
          </a:p>
          <a:p>
            <a:endParaRPr lang="en-US" altLang="zh-CN"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95068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After sketching, </a:t>
            </a:r>
            <a:r>
              <a:rPr lang="en-US" altLang="zh-CN" dirty="0" err="1"/>
              <a:t>InkSight</a:t>
            </a:r>
            <a:r>
              <a:rPr lang="en-US" altLang="zh-CN" dirty="0"/>
              <a:t> identifies the sketch by classifying its sketch type and pinpointing the selected data items. </a:t>
            </a:r>
          </a:p>
          <a:p>
            <a:r>
              <a:rPr lang="en-US" altLang="zh-CN" dirty="0"/>
              <a:t>This sketch type is closed-path sketch and the corresponding data item of interest is the point (year=1980, MPG=33.8).</a:t>
            </a:r>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33690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Based on this information, data types and number of data points of interest, </a:t>
            </a:r>
            <a:r>
              <a:rPr lang="en-US" altLang="zh-CN" dirty="0" err="1"/>
              <a:t>InkSight</a:t>
            </a:r>
            <a:r>
              <a:rPr lang="en-US" altLang="zh-CN" dirty="0"/>
              <a:t> then uses existing data fact algorithms to infer relevant data facts, i.e., rank and outlier for this sketch.</a:t>
            </a:r>
          </a:p>
          <a:p>
            <a:endParaRPr kumimoji="1" lang="en-US" altLang="zh-CN"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08156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Then, for each data fact, </a:t>
            </a:r>
            <a:r>
              <a:rPr lang="en-US" altLang="zh-CN" dirty="0" err="1"/>
              <a:t>InkSight</a:t>
            </a:r>
            <a:r>
              <a:rPr lang="en-US" altLang="zh-CN" dirty="0"/>
              <a:t> generates a description based on predefined templates.</a:t>
            </a:r>
          </a:p>
          <a:p>
            <a:r>
              <a:rPr lang="en-US" altLang="zh-CN" dirty="0"/>
              <a:t>Here, for the data fact outlier, the description is: The point is an outlier in MPG. While the description for data fact rank is: The point ranks 1st in MPG. Further, the LLM model is used to combine multiple data facts to be more accurate, concise, and human-like. </a:t>
            </a:r>
          </a:p>
          <a:p>
            <a:r>
              <a:rPr lang="en-US" altLang="zh-CN" dirty="0"/>
              <a:t>As a result, the final findings for this sketch is "The Year 1980 has the highest MPG of 33.804, which is an outlier."</a:t>
            </a:r>
          </a:p>
          <a:p>
            <a:endParaRPr kumimoji="1" lang="en-US" altLang="zh-CN"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1186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dirty="0"/>
              <a:t>So, this is the complete workflow, from user input to the final generated documentation.</a:t>
            </a:r>
            <a:endParaRPr kumimoji="1" lang="zh-CN" altLang="en-US" dirty="0"/>
          </a:p>
          <a:p>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4892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But we didn't stop here. </a:t>
            </a:r>
            <a:r>
              <a:rPr lang="en-US" altLang="zh-CN" dirty="0" err="1"/>
              <a:t>InkSight</a:t>
            </a:r>
            <a:r>
              <a:rPr lang="en-US" altLang="zh-CN" dirty="0"/>
              <a:t> also offers interactive features for refining these auto-generated findings. Users can add, edit, group, delete, and reorder the generated findings.</a:t>
            </a:r>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01962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Our user study, involving 12 participants, compares </a:t>
            </a:r>
            <a:r>
              <a:rPr lang="en-US" altLang="zh-CN" dirty="0" err="1"/>
              <a:t>inkSight</a:t>
            </a:r>
            <a:r>
              <a:rPr lang="en-US" altLang="zh-CN" dirty="0"/>
              <a:t> with a Baseline, which enables users to express user intent by programming since it is a common approach to identify data of interest.</a:t>
            </a:r>
          </a:p>
          <a:p>
            <a:endParaRPr lang="en-US" altLang="zh-CN" dirty="0"/>
          </a:p>
          <a:p>
            <a:r>
              <a:rPr lang="en-US" altLang="zh-CN" dirty="0"/>
              <a:t> </a:t>
            </a:r>
            <a:r>
              <a:rPr lang="en-US" altLang="zh-CN" i="0" dirty="0">
                <a:effectLst/>
                <a:latin typeface="Helvetica" pitchFamily="2" charset="0"/>
              </a:rPr>
              <a:t>Despite the difference in how users express their intent, other aspects of </a:t>
            </a:r>
            <a:r>
              <a:rPr lang="en-US" altLang="zh-CN" i="0" dirty="0" err="1">
                <a:effectLst/>
                <a:latin typeface="Helvetica" pitchFamily="2" charset="0"/>
              </a:rPr>
              <a:t>inksight</a:t>
            </a:r>
            <a:r>
              <a:rPr lang="en-US" altLang="zh-CN" i="0" dirty="0">
                <a:effectLst/>
                <a:latin typeface="Helvetica" pitchFamily="2" charset="0"/>
              </a:rPr>
              <a:t> and baseline remain consistent.</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09033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1" lang="en-US" altLang="zh-CN" dirty="0"/>
              <a:t>The user ratings </a:t>
            </a:r>
            <a:r>
              <a:rPr lang="en-US" altLang="zh-CN" dirty="0"/>
              <a:t>confirmed that </a:t>
            </a:r>
            <a:r>
              <a:rPr lang="en-US" altLang="zh-CN" dirty="0" err="1"/>
              <a:t>InkSight</a:t>
            </a:r>
            <a:r>
              <a:rPr lang="en-US" altLang="zh-CN" dirty="0"/>
              <a:t> outperformed baseline in both usability and effectiveness.</a:t>
            </a:r>
            <a:endParaRPr kumimoji="1" lang="zh-CN" altLang="en-US" dirty="0"/>
          </a:p>
          <a:p>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05899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1" lang="en-US" altLang="zh-CN" dirty="0"/>
              <a:t>For the qualitative results, participants thought that </a:t>
            </a:r>
            <a:r>
              <a:rPr kumimoji="1" lang="en-US" altLang="zh-CN" dirty="0" err="1"/>
              <a:t>InkSight</a:t>
            </a:r>
            <a:r>
              <a:rPr kumimoji="1" lang="en-US" altLang="zh-CN" dirty="0"/>
              <a:t> </a:t>
            </a:r>
            <a:r>
              <a:rPr kumimoji="1" lang="en-US" altLang="zh-CN" b="1" dirty="0">
                <a:solidFill>
                  <a:srgbClr val="8C3800"/>
                </a:solidFill>
              </a:rPr>
              <a:t>streamlines the documentation process</a:t>
            </a:r>
            <a:r>
              <a:rPr kumimoji="1" lang="en-US" altLang="zh-CN" b="1" dirty="0">
                <a:solidFill>
                  <a:srgbClr val="C00000"/>
                </a:solidFill>
              </a:rPr>
              <a:t> </a:t>
            </a:r>
            <a:r>
              <a:rPr kumimoji="1" lang="en-US" altLang="zh-CN" dirty="0"/>
              <a:t>and provides additional benefits.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1" lang="en-US" altLang="zh-CN" dirty="0"/>
              <a:t>For </a:t>
            </a:r>
            <a:r>
              <a:rPr kumimoji="1" lang="en-US" altLang="zh-CN" dirty="0" err="1"/>
              <a:t>example,one</a:t>
            </a:r>
            <a:r>
              <a:rPr kumimoji="1" lang="en-US" altLang="zh-CN" dirty="0"/>
              <a:t> participant mentioned that Sketch aligns well with his analysis habits, since he will observe the points and trends and take notes on the chart directly to record findings. </a:t>
            </a:r>
          </a:p>
          <a:p>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84197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 participants also thought highly of the documentation, one Participant mentioned that the generated documentation can be shared directly to others.</a:t>
            </a:r>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97019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ltLang="zh-CN" dirty="0"/>
              <a:t>Computational notebooks are powerful tools for data analysis, blending code, visualizations, and text in a single document.</a:t>
            </a:r>
            <a:endParaRPr dirty="0"/>
          </a:p>
        </p:txBody>
      </p:sp>
      <p:sp>
        <p:nvSpPr>
          <p:cNvPr id="53" name="Google Shape;5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98440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err="1"/>
              <a:t>Moreober</a:t>
            </a:r>
            <a:r>
              <a:rPr kumimoji="1" lang="en-US" altLang="zh-CN" dirty="0"/>
              <a:t>, most of participants recognized that </a:t>
            </a:r>
            <a:r>
              <a:rPr kumimoji="1" lang="en-US" altLang="zh-CN" b="1" dirty="0">
                <a:solidFill>
                  <a:srgbClr val="8C3800"/>
                </a:solidFill>
              </a:rPr>
              <a:t>sketch</a:t>
            </a:r>
            <a:r>
              <a:rPr kumimoji="1" lang="en-US" altLang="zh-CN" dirty="0"/>
              <a:t> is considered </a:t>
            </a:r>
            <a:r>
              <a:rPr kumimoji="1" lang="en-US" altLang="zh-CN" b="1" dirty="0">
                <a:solidFill>
                  <a:srgbClr val="8C3800"/>
                </a:solidFill>
              </a:rPr>
              <a:t>a flexible and easy way to express intent</a:t>
            </a:r>
            <a:r>
              <a:rPr kumimoji="1" lang="en-US" altLang="zh-CN" b="1" dirty="0">
                <a:solidFill>
                  <a:srgbClr val="C00000"/>
                </a:solidFill>
              </a:rPr>
              <a:t> </a:t>
            </a:r>
          </a:p>
          <a:p>
            <a:r>
              <a:rPr kumimoji="1" lang="en-US" altLang="zh-CN" dirty="0"/>
              <a:t>For example, they can select this point of interest by sketch easily.</a:t>
            </a:r>
          </a:p>
          <a:p>
            <a:endParaRPr kumimoji="1" lang="en-US" altLang="zh-CN" dirty="0"/>
          </a:p>
          <a:p>
            <a:r>
              <a:rPr kumimoji="1" lang="en-US" altLang="zh-CN" dirty="0"/>
              <a:t>While for the code-based interaction, to represent the same intent, users need to read this chart carefully to infer the precise location of the point, and program it very carefully to avoid any errors.</a:t>
            </a:r>
          </a:p>
          <a:p>
            <a:r>
              <a:rPr kumimoji="1" lang="en-US" altLang="zh-CN" dirty="0"/>
              <a:t>This process of </a:t>
            </a:r>
            <a:r>
              <a:rPr kumimoji="1" lang="en-US" altLang="zh-CN" dirty="0" err="1"/>
              <a:t>tranlating</a:t>
            </a:r>
            <a:r>
              <a:rPr kumimoji="1" lang="en-US" altLang="zh-CN" dirty="0"/>
              <a:t> intent to grammar is really demanding and participant though it unnatural and unfriendly.</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45029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What`s more, </a:t>
            </a:r>
            <a:r>
              <a:rPr kumimoji="1" lang="en-US" altLang="zh-CN" dirty="0" err="1"/>
              <a:t>inksight</a:t>
            </a:r>
            <a:r>
              <a:rPr kumimoji="1" lang="en-US" altLang="zh-CN" dirty="0"/>
              <a:t> can support users to draw any shapes they want.</a:t>
            </a:r>
          </a:p>
          <a:p>
            <a:endParaRPr kumimoji="1" lang="en-US" altLang="zh-CN" dirty="0"/>
          </a:p>
          <a:p>
            <a:r>
              <a:rPr kumimoji="1" lang="en-US" altLang="zh-CN" dirty="0"/>
              <a:t>However, users find that some of the shapes is hard to describe in code.</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91196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But sketch interaction is not always the better solution to express intent.</a:t>
            </a:r>
          </a:p>
          <a:p>
            <a:r>
              <a:rPr kumimoji="1" lang="en-US" altLang="zh-CN" dirty="0"/>
              <a:t>For example, if user are interested in the area with horsepower exactly</a:t>
            </a:r>
            <a:r>
              <a:rPr kumimoji="1" lang="zh-CN" altLang="en-US" dirty="0"/>
              <a:t> </a:t>
            </a:r>
            <a:r>
              <a:rPr kumimoji="1" lang="en-US" altLang="zh-CN" dirty="0"/>
              <a:t>during 150 and 200.</a:t>
            </a:r>
          </a:p>
          <a:p>
            <a:r>
              <a:rPr kumimoji="1" lang="en-US" altLang="zh-CN" dirty="0"/>
              <a:t>It is error-prone for users to use sketch to select this area since the area of interested is </a:t>
            </a:r>
            <a:r>
              <a:rPr kumimoji="1" lang="en-US" altLang="zh-CN" dirty="0" err="1"/>
              <a:t>surroneded</a:t>
            </a:r>
            <a:r>
              <a:rPr kumimoji="1" lang="en-US" altLang="zh-CN" dirty="0"/>
              <a:t> by many unwanted ones.</a:t>
            </a:r>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24690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As we have concluded from the qualitative results of the user study, both sketch and code-based methods have its advantages and disadvantages,</a:t>
            </a:r>
          </a:p>
          <a:p>
            <a:r>
              <a:rPr lang="en-US" altLang="zh-CN" i="1" dirty="0">
                <a:effectLst/>
                <a:latin typeface="Helvetica" pitchFamily="2" charset="0"/>
              </a:rPr>
              <a:t>one potential direction for</a:t>
            </a:r>
            <a:r>
              <a:rPr lang="en-US" altLang="zh-CN" i="0" dirty="0">
                <a:effectLst/>
                <a:latin typeface="Helvetica" pitchFamily="2" charset="0"/>
              </a:rPr>
              <a:t> f</a:t>
            </a:r>
            <a:r>
              <a:rPr lang="en-US" altLang="zh-CN" i="1" dirty="0">
                <a:effectLst/>
                <a:latin typeface="Helvetica" pitchFamily="2" charset="0"/>
              </a:rPr>
              <a:t>uture work is to support multi-modal interactions (e.g., [</a:t>
            </a:r>
            <a:r>
              <a:rPr lang="en-US" altLang="zh-CN" i="1" dirty="0">
                <a:solidFill>
                  <a:srgbClr val="000080"/>
                </a:solidFill>
                <a:effectLst/>
                <a:latin typeface="Helvetica" pitchFamily="2" charset="0"/>
              </a:rPr>
              <a:t>45</a:t>
            </a:r>
            <a:r>
              <a:rPr lang="en-US" altLang="zh-CN" i="1" dirty="0">
                <a:effectLst/>
                <a:latin typeface="Helvetica" pitchFamily="2" charset="0"/>
              </a:rPr>
              <a:t>]) simultaneously,</a:t>
            </a:r>
            <a:r>
              <a:rPr lang="en-US" altLang="zh-CN" i="0" dirty="0">
                <a:effectLst/>
                <a:latin typeface="Helvetica" pitchFamily="2" charset="0"/>
              </a:rPr>
              <a:t> </a:t>
            </a:r>
            <a:r>
              <a:rPr lang="en-US" altLang="zh-CN" i="1" dirty="0">
                <a:effectLst/>
                <a:latin typeface="Helvetica" pitchFamily="2" charset="0"/>
              </a:rPr>
              <a:t>maximizing the benefits of each method while minimizing</a:t>
            </a:r>
            <a:r>
              <a:rPr lang="en-US" altLang="zh-CN" i="0" dirty="0">
                <a:effectLst/>
                <a:latin typeface="Helvetica" pitchFamily="2" charset="0"/>
              </a:rPr>
              <a:t> </a:t>
            </a:r>
            <a:r>
              <a:rPr lang="en-US" altLang="zh-CN" i="1" dirty="0">
                <a:effectLst/>
                <a:latin typeface="Helvetica" pitchFamily="2" charset="0"/>
              </a:rPr>
              <a:t>their respective drawbacks.</a:t>
            </a:r>
            <a:endParaRPr lang="en-US" altLang="zh-CN" dirty="0">
              <a:effectLst/>
              <a:latin typeface="Helvetica" pitchFamily="2" charset="0"/>
            </a:endParaRPr>
          </a:p>
          <a:p>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65939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err="1"/>
              <a:t>Moreober</a:t>
            </a:r>
            <a:r>
              <a:rPr kumimoji="1" lang="en-US" altLang="zh-CN" dirty="0"/>
              <a:t>, </a:t>
            </a:r>
            <a:r>
              <a:rPr kumimoji="1" lang="en-US" altLang="zh-CN" dirty="0" err="1"/>
              <a:t>inkSight</a:t>
            </a:r>
            <a:r>
              <a:rPr kumimoji="1" lang="en-US" altLang="zh-CN" dirty="0"/>
              <a:t> now just focus on a single visualization.</a:t>
            </a:r>
          </a:p>
          <a:p>
            <a:r>
              <a:rPr lang="en-US" altLang="zh-CN" i="0" dirty="0">
                <a:effectLst/>
                <a:latin typeface="Helvetica" pitchFamily="2" charset="0"/>
              </a:rPr>
              <a:t>While many research have confirm that the visualizations in </a:t>
            </a:r>
            <a:r>
              <a:rPr lang="en-US" altLang="zh-CN" i="0" dirty="0" err="1">
                <a:effectLst/>
                <a:latin typeface="Helvetica" pitchFamily="2" charset="0"/>
              </a:rPr>
              <a:t>jupyter</a:t>
            </a:r>
            <a:r>
              <a:rPr lang="en-US" altLang="zh-CN" i="0" dirty="0">
                <a:effectLst/>
                <a:latin typeface="Helvetica" pitchFamily="2" charset="0"/>
              </a:rPr>
              <a:t> notebook is interconnected.</a:t>
            </a:r>
          </a:p>
          <a:p>
            <a:r>
              <a:rPr lang="en-US" altLang="zh-CN" i="0" dirty="0">
                <a:effectLst/>
                <a:latin typeface="Helvetica" pitchFamily="2" charset="0"/>
              </a:rPr>
              <a:t>Since analysts frequently base subsequent explorations on previous findings.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i="0" dirty="0">
                <a:effectLst/>
                <a:latin typeface="Helvetica" pitchFamily="2" charset="0"/>
              </a:rPr>
              <a:t>In the future, it will be interesting to enhance </a:t>
            </a:r>
            <a:r>
              <a:rPr lang="en-US" altLang="zh-CN" i="0" dirty="0" err="1">
                <a:effectLst/>
                <a:latin typeface="Helvetica" pitchFamily="2" charset="0"/>
              </a:rPr>
              <a:t>InkSight</a:t>
            </a:r>
            <a:r>
              <a:rPr lang="en-US" altLang="zh-CN" i="0" dirty="0">
                <a:effectLst/>
                <a:latin typeface="Helvetica" pitchFamily="2" charset="0"/>
              </a:rPr>
              <a:t> by </a:t>
            </a:r>
            <a:r>
              <a:rPr lang="en-US" altLang="zh-CN" i="0" dirty="0">
                <a:effectLst/>
                <a:latin typeface="Helvetica" pitchFamily="2" charset="0"/>
                <a:ea typeface="Tahoma" panose="020B0604030504040204" pitchFamily="34" charset="0"/>
                <a:cs typeface="Tahoma" panose="020B0604030504040204" pitchFamily="34" charset="0"/>
              </a:rPr>
              <a:t>s</a:t>
            </a:r>
            <a:r>
              <a:rPr lang="en-US" altLang="zh-CN" dirty="0">
                <a:latin typeface="Helvetica" pitchFamily="2" charset="0"/>
                <a:ea typeface="Tahoma" panose="020B0604030504040204" pitchFamily="34" charset="0"/>
                <a:cs typeface="Tahoma" panose="020B0604030504040204" pitchFamily="34" charset="0"/>
              </a:rPr>
              <a:t>upporting documentation that spans multiple code cells and corresponding charts</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68190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sum up, </a:t>
            </a:r>
            <a:r>
              <a:rPr lang="en-US" altLang="zh-CN" dirty="0" err="1"/>
              <a:t>InkSight</a:t>
            </a:r>
            <a:r>
              <a:rPr lang="en-US" altLang="zh-CN" dirty="0"/>
              <a:t> isn't just a plugin; it's a paradigm shift. </a:t>
            </a:r>
          </a:p>
          <a:p>
            <a:r>
              <a:rPr lang="en-US" altLang="zh-CN" dirty="0"/>
              <a:t>By enabling sketch-based intent expression, we step forward effective, efficient, and engaging chart finding documentation in computational </a:t>
            </a:r>
            <a:r>
              <a:rPr lang="en-US" altLang="zh-CN"/>
              <a:t>notebooks.</a:t>
            </a:r>
            <a:endParaRPr lang="en-US" altLang="zh-CN"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10216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Well-documented notebooks are essential for effective data recall, sharing, collaboration, and reproducibility</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62164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dirty="0"/>
              <a:t>But here's the thing: Documenting chart findings is often a cumbersome, time-consuming process.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b="0" i="0" u="none" strike="noStrike" dirty="0">
                <a:solidFill>
                  <a:srgbClr val="265180"/>
                </a:solidFill>
                <a:effectLst/>
                <a:latin typeface="-apple-system"/>
              </a:rPr>
              <a:t>Many scientists refuse to document findings especially when the content is very very long.</a:t>
            </a:r>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78290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Current solutions try to ease this burden but fall short. </a:t>
            </a:r>
          </a:p>
          <a:p>
            <a:r>
              <a:rPr lang="en-US" altLang="zh-CN" dirty="0"/>
              <a:t>Themisto gives users a sentence starter but leaves users to complete it manually, making it a tedious task. </a:t>
            </a:r>
          </a:p>
          <a:p>
            <a:endParaRPr lang="en-US" altLang="zh-CN" dirty="0">
              <a:effectLst/>
              <a:latin typeface="Helvetica" pitchFamily="2" charset="0"/>
            </a:endParaRPr>
          </a:p>
          <a:p>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7416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dirty="0">
                <a:effectLst/>
                <a:latin typeface="Helvetica" pitchFamily="2" charset="0"/>
              </a:rPr>
              <a:t>Automatic algorithms for generating documentation </a:t>
            </a:r>
            <a:r>
              <a:rPr kumimoji="1" lang="en-US" altLang="zh-CN" i="0" dirty="0"/>
              <a:t>research </a:t>
            </a:r>
            <a:r>
              <a:rPr lang="en-US" altLang="zh-CN" i="0" dirty="0">
                <a:effectLst/>
                <a:latin typeface="Helvetica" pitchFamily="2" charset="0"/>
              </a:rPr>
              <a:t>often selects the most insightful and salient findings. but it may fail to meet user intent.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zh-CN" i="0" dirty="0">
              <a:effectLst/>
              <a:latin typeface="Helvetica" pitchFamily="2"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i="0" dirty="0">
                <a:effectLst/>
                <a:latin typeface="Helvetica" pitchFamily="2" charset="0"/>
              </a:rPr>
              <a:t>For example, for this </a:t>
            </a:r>
            <a:r>
              <a:rPr lang="en-US" altLang="zh-CN" i="0" dirty="0" err="1">
                <a:effectLst/>
                <a:latin typeface="Helvetica" pitchFamily="2" charset="0"/>
              </a:rPr>
              <a:t>visiualiztaions</a:t>
            </a:r>
            <a:r>
              <a:rPr lang="en-US" altLang="zh-CN" i="0" dirty="0">
                <a:effectLst/>
                <a:latin typeface="Helvetica" pitchFamily="2" charset="0"/>
              </a:rPr>
              <a:t>, it may have different findings, the first is about 2009 is a turning points the second is about the trend.</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i="0" dirty="0">
                <a:effectLst/>
                <a:latin typeface="Helvetica" pitchFamily="2" charset="0"/>
              </a:rPr>
              <a:t>The algorithm may chose the first one while user may want to convey the second one.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i="0" dirty="0">
                <a:effectLst/>
                <a:latin typeface="Helvetica" pitchFamily="2" charset="0"/>
              </a:rPr>
              <a:t>Thus, the automated algorithm may not align well with user intents.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zh-CN" i="0" dirty="0">
              <a:effectLst/>
              <a:latin typeface="Helvetica" pitchFamily="2" charset="0"/>
            </a:endParaRP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62244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fill this gap, we proposed </a:t>
            </a:r>
            <a:r>
              <a:rPr lang="en-US" altLang="zh-CN" dirty="0" err="1"/>
              <a:t>InkSight</a:t>
            </a:r>
            <a:r>
              <a:rPr lang="en-US" altLang="zh-CN" dirty="0"/>
              <a:t>, a computational notebook plugin. It allows you to users the intent via sketch and auto-generate corresponding chart finding documentation with Large Language </a:t>
            </a:r>
            <a:r>
              <a:rPr lang="en-US" altLang="zh-CN"/>
              <a:t>Models.</a:t>
            </a:r>
          </a:p>
          <a:p>
            <a:endParaRPr kumimoji="1" lang="en-US" altLang="zh-CN"/>
          </a:p>
          <a:p>
            <a:endParaRPr kumimoji="1" lang="en-US" altLang="zh-CN"/>
          </a:p>
          <a:p>
            <a:endParaRPr kumimoji="1" lang="en-US" altLang="zh-CN"/>
          </a:p>
          <a:p>
            <a:endParaRPr kumimoji="1" lang="en-US" altLang="zh-CN"/>
          </a:p>
          <a:p>
            <a:r>
              <a:rPr kumimoji="1" lang="zh-CN" altLang="en-US"/>
              <a:t>这一页吧</a:t>
            </a:r>
            <a:r>
              <a:rPr kumimoji="1" lang="en-US" altLang="zh-CN"/>
              <a:t>logo</a:t>
            </a:r>
            <a:r>
              <a:rPr kumimoji="1" lang="zh-CN" altLang="en-US"/>
              <a:t>去掉</a:t>
            </a:r>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96048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Before going to the details, we can see a simple demo to see how it works.</a:t>
            </a:r>
          </a:p>
          <a:p>
            <a:r>
              <a:rPr kumimoji="1" lang="en-US" altLang="zh-CN" dirty="0"/>
              <a:t>With the plotted visualization, users sketch on the visualization to generate corresponding insights,</a:t>
            </a:r>
          </a:p>
          <a:p>
            <a:r>
              <a:rPr kumimoji="1" lang="en-US" altLang="zh-CN" dirty="0"/>
              <a:t>Then user can further refine the insights, such as clicking the content to edit the insights,  group insights, order insights, or delete insights.</a:t>
            </a:r>
          </a:p>
          <a:p>
            <a:endParaRPr kumimoji="1" lang="en-US" altLang="zh-CN" dirty="0"/>
          </a:p>
          <a:p>
            <a:r>
              <a:rPr kumimoji="1" lang="en-US" altLang="zh-CN" dirty="0"/>
              <a:t>Now</a:t>
            </a:r>
            <a:r>
              <a:rPr kumimoji="1" lang="zh-CN" altLang="en-US" dirty="0"/>
              <a:t> </a:t>
            </a:r>
            <a:r>
              <a:rPr kumimoji="1" lang="en-US" altLang="zh-CN" dirty="0"/>
              <a:t>let’s delve into to see how it works.</a:t>
            </a:r>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3693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Here is the workflow of </a:t>
            </a:r>
            <a:r>
              <a:rPr kumimoji="1" lang="en-US" altLang="zh-CN" dirty="0" err="1"/>
              <a:t>Inksight</a:t>
            </a:r>
            <a:r>
              <a:rPr kumimoji="1" lang="en-US" altLang="zh-CN" dirty="0"/>
              <a:t>.</a:t>
            </a:r>
          </a:p>
          <a:p>
            <a:r>
              <a:rPr kumimoji="1" lang="en-US" altLang="zh-CN" dirty="0"/>
              <a:t>First, user plots the visualization and sketch the area of interest.</a:t>
            </a:r>
          </a:p>
          <a:p>
            <a:r>
              <a:rPr kumimoji="1" lang="en-US" altLang="zh-CN" dirty="0"/>
              <a:t>Then </a:t>
            </a:r>
            <a:r>
              <a:rPr kumimoji="1" lang="en-US" altLang="zh-CN" dirty="0" err="1"/>
              <a:t>Inksight</a:t>
            </a:r>
            <a:r>
              <a:rPr kumimoji="1" lang="en-US" altLang="zh-CN" dirty="0"/>
              <a:t> further identify the sketch, infer the user intent and generate the finding documentation correspondingly.</a:t>
            </a:r>
          </a:p>
          <a:p>
            <a:r>
              <a:rPr kumimoji="1" lang="en-US" altLang="zh-CN" dirty="0"/>
              <a:t>Finally, the generated documentation is shown in the </a:t>
            </a:r>
            <a:r>
              <a:rPr kumimoji="1" lang="en-US" altLang="zh-CN" dirty="0" err="1"/>
              <a:t>jupyter</a:t>
            </a:r>
            <a:r>
              <a:rPr kumimoji="1" lang="en-US" altLang="zh-CN" dirty="0"/>
              <a:t> notebook interface for further refinement.</a:t>
            </a:r>
          </a:p>
          <a:p>
            <a:endParaRPr kumimoji="1" lang="en-US" altLang="zh-CN" dirty="0"/>
          </a:p>
          <a:p>
            <a:r>
              <a:rPr kumimoji="1" lang="en-US" altLang="zh-CN" dirty="0"/>
              <a:t>Let‘s start with user input.</a:t>
            </a:r>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634282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2"/>
        <p:cNvGrpSpPr/>
        <p:nvPr/>
      </p:nvGrpSpPr>
      <p:grpSpPr>
        <a:xfrm>
          <a:off x="0" y="0"/>
          <a:ext cx="0" cy="0"/>
          <a:chOff x="0" y="0"/>
          <a:chExt cx="0" cy="0"/>
        </a:xfrm>
      </p:grpSpPr>
      <p:pic>
        <p:nvPicPr>
          <p:cNvPr id="13" name="Google Shape;13;p7"/>
          <p:cNvPicPr preferRelativeResize="0">
            <a:picLocks noChangeAspect="1"/>
          </p:cNvPicPr>
          <p:nvPr/>
        </p:nvPicPr>
        <p:blipFill rotWithShape="1">
          <a:blip r:embed="rId2">
            <a:alphaModFix/>
          </a:blip>
          <a:srcRect r="12219" b="27776"/>
          <a:stretch/>
        </p:blipFill>
        <p:spPr>
          <a:xfrm>
            <a:off x="12915900" y="6818937"/>
            <a:ext cx="1714499" cy="1410661"/>
          </a:xfrm>
          <a:prstGeom prst="rect">
            <a:avLst/>
          </a:prstGeom>
          <a:noFill/>
          <a:ln>
            <a:noFill/>
          </a:ln>
        </p:spPr>
      </p:pic>
      <p:cxnSp>
        <p:nvCxnSpPr>
          <p:cNvPr id="14" name="Google Shape;14;p7"/>
          <p:cNvCxnSpPr/>
          <p:nvPr/>
        </p:nvCxnSpPr>
        <p:spPr>
          <a:xfrm rot="10800000" flipH="1">
            <a:off x="838200" y="1097280"/>
            <a:ext cx="12954000" cy="14338"/>
          </a:xfrm>
          <a:prstGeom prst="straightConnector1">
            <a:avLst/>
          </a:prstGeom>
          <a:noFill/>
          <a:ln w="19050" cap="flat" cmpd="sng">
            <a:solidFill>
              <a:srgbClr val="8C3800"/>
            </a:solidFill>
            <a:prstDash val="lgDash"/>
            <a:round/>
            <a:headEnd type="none" w="med" len="med"/>
            <a:tailEnd type="none" w="med" len="med"/>
          </a:ln>
        </p:spPr>
      </p:cxnSp>
      <p:sp>
        <p:nvSpPr>
          <p:cNvPr id="15" name="Google Shape;15;p7"/>
          <p:cNvSpPr txBox="1">
            <a:spLocks noGrp="1"/>
          </p:cNvSpPr>
          <p:nvPr>
            <p:ph type="ctrTitle"/>
          </p:nvPr>
        </p:nvSpPr>
        <p:spPr>
          <a:xfrm>
            <a:off x="2286000" y="2819400"/>
            <a:ext cx="11506200" cy="280678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8C3800"/>
              </a:buClr>
              <a:buSzPts val="1400"/>
              <a:buNone/>
              <a:defRPr sz="4600">
                <a:solidFill>
                  <a:srgbClr val="8C38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6" name="Google Shape;16;p7"/>
          <p:cNvSpPr txBox="1">
            <a:spLocks noGrp="1"/>
          </p:cNvSpPr>
          <p:nvPr>
            <p:ph type="subTitle" idx="1"/>
          </p:nvPr>
        </p:nvSpPr>
        <p:spPr>
          <a:xfrm>
            <a:off x="2286000" y="5715000"/>
            <a:ext cx="11506200" cy="1676400"/>
          </a:xfrm>
          <a:prstGeom prst="rect">
            <a:avLst/>
          </a:prstGeom>
          <a:noFill/>
          <a:ln>
            <a:noFill/>
          </a:ln>
        </p:spPr>
        <p:txBody>
          <a:bodyPr spcFirstLastPara="1" wrap="square" lIns="130600" tIns="65300" rIns="130600" bIns="65300" anchor="t" anchorCtr="0">
            <a:noAutofit/>
          </a:bodyPr>
          <a:lstStyle>
            <a:lvl1pPr lvl="0" algn="l">
              <a:spcBef>
                <a:spcPts val="0"/>
              </a:spcBef>
              <a:spcAft>
                <a:spcPts val="0"/>
              </a:spcAft>
              <a:buSzPts val="2700"/>
              <a:buFont typeface="Tahoma"/>
              <a:buNone/>
              <a:defRPr sz="3000">
                <a:solidFill>
                  <a:schemeClr val="dk1"/>
                </a:solidFill>
              </a:defRPr>
            </a:lvl1pPr>
            <a:lvl2pPr lvl="1" algn="l">
              <a:spcBef>
                <a:spcPts val="400"/>
              </a:spcBef>
              <a:spcAft>
                <a:spcPts val="0"/>
              </a:spcAft>
              <a:buSzPts val="1620"/>
              <a:buChar char="•"/>
              <a:defRPr/>
            </a:lvl2pPr>
            <a:lvl3pPr lvl="2" algn="l">
              <a:spcBef>
                <a:spcPts val="400"/>
              </a:spcBef>
              <a:spcAft>
                <a:spcPts val="0"/>
              </a:spcAft>
              <a:buSzPts val="1620"/>
              <a:buChar char="•"/>
              <a:defRPr/>
            </a:lvl3pPr>
            <a:lvl4pPr lvl="3" algn="l">
              <a:spcBef>
                <a:spcPts val="400"/>
              </a:spcBef>
              <a:spcAft>
                <a:spcPts val="0"/>
              </a:spcAft>
              <a:buSzPts val="1620"/>
              <a:buChar char="•"/>
              <a:defRPr/>
            </a:lvl4pPr>
            <a:lvl5pPr lvl="4" algn="l">
              <a:spcBef>
                <a:spcPts val="400"/>
              </a:spcBef>
              <a:spcAft>
                <a:spcPts val="0"/>
              </a:spcAft>
              <a:buSzPts val="1620"/>
              <a:buChar char="•"/>
              <a:defRPr/>
            </a:lvl5pPr>
            <a:lvl6pPr lvl="5" algn="l">
              <a:spcBef>
                <a:spcPts val="360"/>
              </a:spcBef>
              <a:spcAft>
                <a:spcPts val="0"/>
              </a:spcAft>
              <a:buClr>
                <a:srgbClr val="EEEAFF"/>
              </a:buClr>
              <a:buSzPts val="1800"/>
              <a:buChar char="»"/>
              <a:defRPr/>
            </a:lvl6pPr>
            <a:lvl7pPr lvl="6" algn="l">
              <a:spcBef>
                <a:spcPts val="360"/>
              </a:spcBef>
              <a:spcAft>
                <a:spcPts val="0"/>
              </a:spcAft>
              <a:buClr>
                <a:srgbClr val="EEEAFF"/>
              </a:buClr>
              <a:buSzPts val="1800"/>
              <a:buChar char="»"/>
              <a:defRPr/>
            </a:lvl7pPr>
            <a:lvl8pPr lvl="7" algn="l">
              <a:spcBef>
                <a:spcPts val="360"/>
              </a:spcBef>
              <a:spcAft>
                <a:spcPts val="0"/>
              </a:spcAft>
              <a:buClr>
                <a:srgbClr val="EEEAFF"/>
              </a:buClr>
              <a:buSzPts val="1800"/>
              <a:buChar char="»"/>
              <a:defRPr/>
            </a:lvl8pPr>
            <a:lvl9pPr lvl="8" algn="l">
              <a:spcBef>
                <a:spcPts val="360"/>
              </a:spcBef>
              <a:spcAft>
                <a:spcPts val="0"/>
              </a:spcAft>
              <a:buClr>
                <a:srgbClr val="EEEAFF"/>
              </a:buClr>
              <a:buSzPts val="1800"/>
              <a:buChar char="»"/>
              <a:defRPr/>
            </a:lvl9pPr>
          </a:lstStyle>
          <a:p>
            <a:endParaRPr dirty="0"/>
          </a:p>
        </p:txBody>
      </p:sp>
      <p:pic>
        <p:nvPicPr>
          <p:cNvPr id="17" name="Google Shape;17;p7"/>
          <p:cNvPicPr preferRelativeResize="0">
            <a:picLocks noChangeAspect="1"/>
          </p:cNvPicPr>
          <p:nvPr/>
        </p:nvPicPr>
        <p:blipFill>
          <a:blip r:embed="rId3">
            <a:alphaModFix/>
          </a:blip>
          <a:stretch>
            <a:fillRect/>
          </a:stretch>
        </p:blipFill>
        <p:spPr>
          <a:xfrm>
            <a:off x="102109" y="126493"/>
            <a:ext cx="3387851" cy="780858"/>
          </a:xfrm>
          <a:prstGeom prst="rect">
            <a:avLst/>
          </a:prstGeom>
          <a:noFill/>
          <a:ln>
            <a:noFill/>
          </a:ln>
        </p:spPr>
      </p:pic>
    </p:spTree>
    <p:extLst>
      <p:ext uri="{BB962C8B-B14F-4D97-AF65-F5344CB8AC3E}">
        <p14:creationId xmlns:p14="http://schemas.microsoft.com/office/powerpoint/2010/main" val="1369413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pic>
        <p:nvPicPr>
          <p:cNvPr id="19" name="Google Shape;19;p8"/>
          <p:cNvPicPr preferRelativeResize="0"/>
          <p:nvPr/>
        </p:nvPicPr>
        <p:blipFill rotWithShape="1">
          <a:blip r:embed="rId2">
            <a:alphaModFix/>
          </a:blip>
          <a:srcRect t="27515" r="11917"/>
          <a:stretch/>
        </p:blipFill>
        <p:spPr>
          <a:xfrm>
            <a:off x="13142976" y="0"/>
            <a:ext cx="1487424" cy="1155499"/>
          </a:xfrm>
          <a:prstGeom prst="rect">
            <a:avLst/>
          </a:prstGeom>
          <a:noFill/>
          <a:ln>
            <a:noFill/>
          </a:ln>
        </p:spPr>
      </p:pic>
      <p:sp>
        <p:nvSpPr>
          <p:cNvPr id="21" name="Google Shape;21;p8"/>
          <p:cNvSpPr txBox="1">
            <a:spLocks noGrp="1"/>
          </p:cNvSpPr>
          <p:nvPr>
            <p:ph type="body" idx="1"/>
          </p:nvPr>
        </p:nvSpPr>
        <p:spPr>
          <a:xfrm>
            <a:off x="838200" y="1155499"/>
            <a:ext cx="12954000" cy="5830517"/>
          </a:xfrm>
          <a:prstGeom prst="rect">
            <a:avLst/>
          </a:prstGeom>
          <a:noFill/>
          <a:ln>
            <a:noFill/>
          </a:ln>
        </p:spPr>
        <p:txBody>
          <a:bodyPr spcFirstLastPara="1" wrap="square" lIns="130600" tIns="65300" rIns="130600" bIns="65300" anchor="t" anchorCtr="0">
            <a:noAutofit/>
          </a:bodyPr>
          <a:lstStyle>
            <a:lvl1pPr marL="457200" lvl="0" indent="-400050" algn="l">
              <a:spcBef>
                <a:spcPts val="400"/>
              </a:spcBef>
              <a:spcAft>
                <a:spcPts val="0"/>
              </a:spcAft>
              <a:buClr>
                <a:schemeClr val="accent1"/>
              </a:buClr>
              <a:buSzPts val="2700"/>
              <a:buChar char="•"/>
              <a:defRPr>
                <a:solidFill>
                  <a:schemeClr val="dk1"/>
                </a:solidFill>
              </a:defRPr>
            </a:lvl1pPr>
            <a:lvl2pPr marL="914400" lvl="1" indent="-377190" algn="l">
              <a:spcBef>
                <a:spcPts val="400"/>
              </a:spcBef>
              <a:spcAft>
                <a:spcPts val="0"/>
              </a:spcAft>
              <a:buClr>
                <a:schemeClr val="accent1"/>
              </a:buClr>
              <a:buSzPts val="2340"/>
              <a:buChar char="•"/>
              <a:defRPr>
                <a:solidFill>
                  <a:schemeClr val="dk2"/>
                </a:solidFill>
              </a:defRPr>
            </a:lvl2pPr>
            <a:lvl3pPr marL="1371600" lvl="2" indent="-365760" algn="l">
              <a:spcBef>
                <a:spcPts val="400"/>
              </a:spcBef>
              <a:spcAft>
                <a:spcPts val="0"/>
              </a:spcAft>
              <a:buClr>
                <a:schemeClr val="accent1"/>
              </a:buClr>
              <a:buSzPts val="2160"/>
              <a:buChar char="•"/>
              <a:defRPr>
                <a:solidFill>
                  <a:schemeClr val="dk2"/>
                </a:solidFill>
              </a:defRPr>
            </a:lvl3pPr>
            <a:lvl4pPr marL="1828800" lvl="3" indent="-342900" algn="l">
              <a:spcBef>
                <a:spcPts val="400"/>
              </a:spcBef>
              <a:spcAft>
                <a:spcPts val="0"/>
              </a:spcAft>
              <a:buClr>
                <a:schemeClr val="accent1"/>
              </a:buClr>
              <a:buSzPts val="1800"/>
              <a:buChar char="•"/>
              <a:defRPr>
                <a:solidFill>
                  <a:schemeClr val="dk2"/>
                </a:solidFill>
              </a:defRPr>
            </a:lvl4pPr>
            <a:lvl5pPr marL="2286000" lvl="4" indent="-331470" algn="l">
              <a:spcBef>
                <a:spcPts val="400"/>
              </a:spcBef>
              <a:spcAft>
                <a:spcPts val="0"/>
              </a:spcAft>
              <a:buClr>
                <a:schemeClr val="accent1"/>
              </a:buClr>
              <a:buSzPts val="1620"/>
              <a:buChar char="•"/>
              <a:defRPr>
                <a:solidFill>
                  <a:schemeClr val="dk2"/>
                </a:solidFill>
              </a:defRPr>
            </a:lvl5pPr>
            <a:lvl6pPr marL="2743200" lvl="5" indent="-342900" algn="l">
              <a:spcBef>
                <a:spcPts val="360"/>
              </a:spcBef>
              <a:spcAft>
                <a:spcPts val="0"/>
              </a:spcAft>
              <a:buClr>
                <a:srgbClr val="EEEAFF"/>
              </a:buClr>
              <a:buSzPts val="1800"/>
              <a:buChar char="»"/>
              <a:defRPr/>
            </a:lvl6pPr>
            <a:lvl7pPr marL="3200400" lvl="6" indent="-342900" algn="l">
              <a:spcBef>
                <a:spcPts val="360"/>
              </a:spcBef>
              <a:spcAft>
                <a:spcPts val="0"/>
              </a:spcAft>
              <a:buClr>
                <a:srgbClr val="EEEAFF"/>
              </a:buClr>
              <a:buSzPts val="1800"/>
              <a:buChar char="»"/>
              <a:defRPr/>
            </a:lvl7pPr>
            <a:lvl8pPr marL="3657600" lvl="7" indent="-342900" algn="l">
              <a:spcBef>
                <a:spcPts val="360"/>
              </a:spcBef>
              <a:spcAft>
                <a:spcPts val="0"/>
              </a:spcAft>
              <a:buClr>
                <a:srgbClr val="EEEAFF"/>
              </a:buClr>
              <a:buSzPts val="1800"/>
              <a:buChar char="»"/>
              <a:defRPr/>
            </a:lvl8pPr>
            <a:lvl9pPr marL="4114800" lvl="8" indent="-342900" algn="l">
              <a:spcBef>
                <a:spcPts val="360"/>
              </a:spcBef>
              <a:spcAft>
                <a:spcPts val="0"/>
              </a:spcAft>
              <a:buClr>
                <a:srgbClr val="EEEAFF"/>
              </a:buClr>
              <a:buSzPts val="1800"/>
              <a:buChar char="»"/>
              <a:defRPr/>
            </a:lvl9pPr>
          </a:lstStyle>
          <a:p>
            <a:endParaRPr dirty="0"/>
          </a:p>
        </p:txBody>
      </p:sp>
      <p:sp>
        <p:nvSpPr>
          <p:cNvPr id="22" name="Google Shape;22;p8"/>
          <p:cNvSpPr txBox="1">
            <a:spLocks noGrp="1"/>
          </p:cNvSpPr>
          <p:nvPr>
            <p:ph type="title"/>
          </p:nvPr>
        </p:nvSpPr>
        <p:spPr>
          <a:xfrm>
            <a:off x="838200" y="1016"/>
            <a:ext cx="12954000" cy="93776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
        <p:cNvGrpSpPr/>
        <p:nvPr/>
      </p:nvGrpSpPr>
      <p:grpSpPr>
        <a:xfrm>
          <a:off x="0" y="0"/>
          <a:ext cx="0" cy="0"/>
          <a:chOff x="0" y="0"/>
          <a:chExt cx="0" cy="0"/>
        </a:xfrm>
      </p:grpSpPr>
      <p:cxnSp>
        <p:nvCxnSpPr>
          <p:cNvPr id="30" name="Google Shape;30;p10"/>
          <p:cNvCxnSpPr/>
          <p:nvPr/>
        </p:nvCxnSpPr>
        <p:spPr>
          <a:xfrm>
            <a:off x="838200" y="7543800"/>
            <a:ext cx="12954000" cy="0"/>
          </a:xfrm>
          <a:prstGeom prst="straightConnector1">
            <a:avLst/>
          </a:prstGeom>
          <a:noFill/>
          <a:ln w="19050" cap="flat" cmpd="sng">
            <a:solidFill>
              <a:srgbClr val="8C3800"/>
            </a:solidFill>
            <a:prstDash val="lgDash"/>
            <a:round/>
            <a:headEnd type="none" w="med" len="med"/>
            <a:tailEnd type="none" w="med" len="med"/>
          </a:ln>
        </p:spPr>
      </p:cxnSp>
      <p:sp>
        <p:nvSpPr>
          <p:cNvPr id="31" name="Google Shape;31;p10"/>
          <p:cNvSpPr txBox="1">
            <a:spLocks noGrp="1"/>
          </p:cNvSpPr>
          <p:nvPr>
            <p:ph type="title"/>
          </p:nvPr>
        </p:nvSpPr>
        <p:spPr>
          <a:xfrm>
            <a:off x="838200" y="330200"/>
            <a:ext cx="12954000" cy="1422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32" name="Google Shape;32;p10"/>
          <p:cNvPicPr preferRelativeResize="0"/>
          <p:nvPr/>
        </p:nvPicPr>
        <p:blipFill>
          <a:blip r:embed="rId2">
            <a:alphaModFix/>
          </a:blip>
          <a:stretch>
            <a:fillRect/>
          </a:stretch>
        </p:blipFill>
        <p:spPr>
          <a:xfrm>
            <a:off x="841248" y="7616952"/>
            <a:ext cx="1993393" cy="45848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3"/>
        <p:cNvGrpSpPr/>
        <p:nvPr/>
      </p:nvGrpSpPr>
      <p:grpSpPr>
        <a:xfrm>
          <a:off x="0" y="0"/>
          <a:ext cx="0" cy="0"/>
          <a:chOff x="0" y="0"/>
          <a:chExt cx="0" cy="0"/>
        </a:xfrm>
      </p:grpSpPr>
      <p:cxnSp>
        <p:nvCxnSpPr>
          <p:cNvPr id="34" name="Google Shape;34;p11"/>
          <p:cNvCxnSpPr/>
          <p:nvPr/>
        </p:nvCxnSpPr>
        <p:spPr>
          <a:xfrm>
            <a:off x="838200" y="7543800"/>
            <a:ext cx="12954000" cy="0"/>
          </a:xfrm>
          <a:prstGeom prst="straightConnector1">
            <a:avLst/>
          </a:prstGeom>
          <a:noFill/>
          <a:ln w="19050" cap="flat" cmpd="sng">
            <a:solidFill>
              <a:srgbClr val="8C3800"/>
            </a:solidFill>
            <a:prstDash val="lgDash"/>
            <a:round/>
            <a:headEnd type="none" w="med" len="med"/>
            <a:tailEnd type="none" w="med" len="med"/>
          </a:ln>
        </p:spPr>
      </p:cxnSp>
      <p:pic>
        <p:nvPicPr>
          <p:cNvPr id="35" name="Google Shape;35;p11"/>
          <p:cNvPicPr preferRelativeResize="0"/>
          <p:nvPr/>
        </p:nvPicPr>
        <p:blipFill>
          <a:blip r:embed="rId2">
            <a:alphaModFix/>
          </a:blip>
          <a:stretch>
            <a:fillRect/>
          </a:stretch>
        </p:blipFill>
        <p:spPr>
          <a:xfrm>
            <a:off x="841248" y="7616952"/>
            <a:ext cx="1993393" cy="45848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body" idx="1"/>
          </p:nvPr>
        </p:nvSpPr>
        <p:spPr>
          <a:xfrm>
            <a:off x="838200" y="1905000"/>
            <a:ext cx="12954000" cy="5410200"/>
          </a:xfrm>
          <a:prstGeom prst="rect">
            <a:avLst/>
          </a:prstGeom>
          <a:noFill/>
          <a:ln>
            <a:noFill/>
          </a:ln>
        </p:spPr>
        <p:txBody>
          <a:bodyPr spcFirstLastPara="1" wrap="square" lIns="130600" tIns="65300" rIns="130600" bIns="65300" anchor="t" anchorCtr="0">
            <a:noAutofit/>
          </a:bodyPr>
          <a:lstStyle>
            <a:lvl1pPr marL="457200" marR="0" lvl="0" indent="-400050" algn="l" rtl="0">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444500" algn="l" rtl="0">
              <a:spcBef>
                <a:spcPts val="680"/>
              </a:spcBef>
              <a:spcAft>
                <a:spcPts val="0"/>
              </a:spcAft>
              <a:buClr>
                <a:srgbClr val="EEEAFF"/>
              </a:buClr>
              <a:buSzPts val="3400"/>
              <a:buFont typeface="Arial"/>
              <a:buChar char="»"/>
              <a:defRPr sz="3400" b="0" i="0" u="none" strike="noStrike" cap="none">
                <a:solidFill>
                  <a:srgbClr val="EEEAFF"/>
                </a:solidFill>
                <a:latin typeface="Arial"/>
                <a:ea typeface="Arial"/>
                <a:cs typeface="Arial"/>
                <a:sym typeface="Arial"/>
              </a:defRPr>
            </a:lvl6pPr>
            <a:lvl7pPr marL="3200400" marR="0" lvl="6" indent="-444500" algn="l" rtl="0">
              <a:spcBef>
                <a:spcPts val="680"/>
              </a:spcBef>
              <a:spcAft>
                <a:spcPts val="0"/>
              </a:spcAft>
              <a:buClr>
                <a:srgbClr val="EEEAFF"/>
              </a:buClr>
              <a:buSzPts val="3400"/>
              <a:buFont typeface="Arial"/>
              <a:buChar char="»"/>
              <a:defRPr sz="3400" b="0" i="0" u="none" strike="noStrike" cap="none">
                <a:solidFill>
                  <a:srgbClr val="EEEAFF"/>
                </a:solidFill>
                <a:latin typeface="Arial"/>
                <a:ea typeface="Arial"/>
                <a:cs typeface="Arial"/>
                <a:sym typeface="Arial"/>
              </a:defRPr>
            </a:lvl7pPr>
            <a:lvl8pPr marL="3657600" marR="0" lvl="7" indent="-444500" algn="l" rtl="0">
              <a:spcBef>
                <a:spcPts val="680"/>
              </a:spcBef>
              <a:spcAft>
                <a:spcPts val="0"/>
              </a:spcAft>
              <a:buClr>
                <a:srgbClr val="EEEAFF"/>
              </a:buClr>
              <a:buSzPts val="3400"/>
              <a:buFont typeface="Arial"/>
              <a:buChar char="»"/>
              <a:defRPr sz="3400" b="0" i="0" u="none" strike="noStrike" cap="none">
                <a:solidFill>
                  <a:srgbClr val="EEEAFF"/>
                </a:solidFill>
                <a:latin typeface="Arial"/>
                <a:ea typeface="Arial"/>
                <a:cs typeface="Arial"/>
                <a:sym typeface="Arial"/>
              </a:defRPr>
            </a:lvl8pPr>
            <a:lvl9pPr marL="4114800" marR="0" lvl="8" indent="-444500" algn="l" rtl="0">
              <a:spcBef>
                <a:spcPts val="680"/>
              </a:spcBef>
              <a:spcAft>
                <a:spcPts val="0"/>
              </a:spcAft>
              <a:buClr>
                <a:srgbClr val="EEEAFF"/>
              </a:buClr>
              <a:buSzPts val="3400"/>
              <a:buFont typeface="Arial"/>
              <a:buChar char="»"/>
              <a:defRPr sz="3400" b="0" i="0" u="none" strike="noStrike" cap="none">
                <a:solidFill>
                  <a:srgbClr val="EEEAFF"/>
                </a:solidFill>
                <a:latin typeface="Arial"/>
                <a:ea typeface="Arial"/>
                <a:cs typeface="Arial"/>
                <a:sym typeface="Arial"/>
              </a:defRPr>
            </a:lvl9pPr>
          </a:lstStyle>
          <a:p>
            <a:endParaRPr/>
          </a:p>
        </p:txBody>
      </p:sp>
      <p:sp>
        <p:nvSpPr>
          <p:cNvPr id="11" name="Google Shape;11;p6"/>
          <p:cNvSpPr txBox="1">
            <a:spLocks noGrp="1"/>
          </p:cNvSpPr>
          <p:nvPr>
            <p:ph type="title"/>
          </p:nvPr>
        </p:nvSpPr>
        <p:spPr>
          <a:xfrm>
            <a:off x="838200" y="330200"/>
            <a:ext cx="12954000" cy="142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8C3800"/>
              </a:buClr>
              <a:buSzPts val="1400"/>
              <a:buNone/>
              <a:defRPr sz="4400" b="0" i="0" u="none" strike="noStrike" cap="none">
                <a:solidFill>
                  <a:srgbClr val="8C3800"/>
                </a:solidFill>
                <a:latin typeface="Tahoma"/>
                <a:ea typeface="Tahoma"/>
                <a:cs typeface="Tahoma"/>
                <a:sym typeface="Tahoma"/>
              </a:defRPr>
            </a:lvl1pPr>
            <a:lvl2pPr marR="0" lvl="1" algn="l" rtl="0">
              <a:spcBef>
                <a:spcPts val="0"/>
              </a:spcBef>
              <a:spcAft>
                <a:spcPts val="0"/>
              </a:spcAft>
              <a:buSzPts val="1400"/>
              <a:buNone/>
              <a:defRPr sz="4400" b="0" i="0" u="none" strike="noStrike" cap="none">
                <a:solidFill>
                  <a:srgbClr val="D84626"/>
                </a:solidFill>
                <a:latin typeface="Tahoma"/>
                <a:ea typeface="Tahoma"/>
                <a:cs typeface="Tahoma"/>
                <a:sym typeface="Tahoma"/>
              </a:defRPr>
            </a:lvl2pPr>
            <a:lvl3pPr marR="0" lvl="2" algn="l" rtl="0">
              <a:spcBef>
                <a:spcPts val="0"/>
              </a:spcBef>
              <a:spcAft>
                <a:spcPts val="0"/>
              </a:spcAft>
              <a:buSzPts val="1400"/>
              <a:buNone/>
              <a:defRPr sz="4400" b="0" i="0" u="none" strike="noStrike" cap="none">
                <a:solidFill>
                  <a:srgbClr val="D84626"/>
                </a:solidFill>
                <a:latin typeface="Tahoma"/>
                <a:ea typeface="Tahoma"/>
                <a:cs typeface="Tahoma"/>
                <a:sym typeface="Tahoma"/>
              </a:defRPr>
            </a:lvl3pPr>
            <a:lvl4pPr marR="0" lvl="3" algn="l" rtl="0">
              <a:spcBef>
                <a:spcPts val="0"/>
              </a:spcBef>
              <a:spcAft>
                <a:spcPts val="0"/>
              </a:spcAft>
              <a:buSzPts val="1400"/>
              <a:buNone/>
              <a:defRPr sz="4400" b="0" i="0" u="none" strike="noStrike" cap="none">
                <a:solidFill>
                  <a:srgbClr val="D84626"/>
                </a:solidFill>
                <a:latin typeface="Tahoma"/>
                <a:ea typeface="Tahoma"/>
                <a:cs typeface="Tahoma"/>
                <a:sym typeface="Tahoma"/>
              </a:defRPr>
            </a:lvl4pPr>
            <a:lvl5pPr marR="0" lvl="4" algn="l" rtl="0">
              <a:spcBef>
                <a:spcPts val="0"/>
              </a:spcBef>
              <a:spcAft>
                <a:spcPts val="0"/>
              </a:spcAft>
              <a:buSzPts val="1400"/>
              <a:buNone/>
              <a:defRPr sz="4400" b="0" i="0" u="none" strike="noStrike" cap="none">
                <a:solidFill>
                  <a:srgbClr val="D84626"/>
                </a:solidFill>
                <a:latin typeface="Tahoma"/>
                <a:ea typeface="Tahoma"/>
                <a:cs typeface="Tahoma"/>
                <a:sym typeface="Tahoma"/>
              </a:defRPr>
            </a:lvl5pPr>
            <a:lvl6pPr marR="0" lvl="5" algn="l" rtl="0">
              <a:spcBef>
                <a:spcPts val="0"/>
              </a:spcBef>
              <a:spcAft>
                <a:spcPts val="0"/>
              </a:spcAft>
              <a:buSzPts val="1400"/>
              <a:buNone/>
              <a:defRPr sz="5100" b="0" i="0" u="none" strike="noStrike" cap="none">
                <a:solidFill>
                  <a:srgbClr val="FFC22D"/>
                </a:solidFill>
                <a:latin typeface="Arial"/>
                <a:ea typeface="Arial"/>
                <a:cs typeface="Arial"/>
                <a:sym typeface="Arial"/>
              </a:defRPr>
            </a:lvl6pPr>
            <a:lvl7pPr marR="0" lvl="6" algn="l" rtl="0">
              <a:spcBef>
                <a:spcPts val="0"/>
              </a:spcBef>
              <a:spcAft>
                <a:spcPts val="0"/>
              </a:spcAft>
              <a:buSzPts val="1400"/>
              <a:buNone/>
              <a:defRPr sz="5100" b="0" i="0" u="none" strike="noStrike" cap="none">
                <a:solidFill>
                  <a:srgbClr val="FFC22D"/>
                </a:solidFill>
                <a:latin typeface="Arial"/>
                <a:ea typeface="Arial"/>
                <a:cs typeface="Arial"/>
                <a:sym typeface="Arial"/>
              </a:defRPr>
            </a:lvl7pPr>
            <a:lvl8pPr marR="0" lvl="7" algn="l" rtl="0">
              <a:spcBef>
                <a:spcPts val="0"/>
              </a:spcBef>
              <a:spcAft>
                <a:spcPts val="0"/>
              </a:spcAft>
              <a:buSzPts val="1400"/>
              <a:buNone/>
              <a:defRPr sz="5100" b="0" i="0" u="none" strike="noStrike" cap="none">
                <a:solidFill>
                  <a:srgbClr val="FFC22D"/>
                </a:solidFill>
                <a:latin typeface="Arial"/>
                <a:ea typeface="Arial"/>
                <a:cs typeface="Arial"/>
                <a:sym typeface="Arial"/>
              </a:defRPr>
            </a:lvl8pPr>
            <a:lvl9pPr marR="0" lvl="8" algn="l" rtl="0">
              <a:spcBef>
                <a:spcPts val="0"/>
              </a:spcBef>
              <a:spcAft>
                <a:spcPts val="0"/>
              </a:spcAft>
              <a:buSzPts val="1400"/>
              <a:buNone/>
              <a:defRPr sz="5100" b="0" i="0" u="none" strike="noStrike" cap="none">
                <a:solidFill>
                  <a:srgbClr val="FFC22D"/>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0" r:id="rId2"/>
    <p:sldLayoutId id="2147483652" r:id="rId3"/>
    <p:sldLayoutId id="2147483653"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tiff"/><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video" Target="../media/media5.mp4"/><Relationship Id="rId13" Type="http://schemas.openxmlformats.org/officeDocument/2006/relationships/image" Target="../media/image25.png"/><Relationship Id="rId3" Type="http://schemas.microsoft.com/office/2007/relationships/media" Target="../media/media3.mp4"/><Relationship Id="rId7" Type="http://schemas.microsoft.com/office/2007/relationships/media" Target="../media/media5.mp4"/><Relationship Id="rId12" Type="http://schemas.openxmlformats.org/officeDocument/2006/relationships/notesSlide" Target="../notesSlides/notesSlide15.xml"/><Relationship Id="rId17" Type="http://schemas.openxmlformats.org/officeDocument/2006/relationships/image" Target="../media/image29.png"/><Relationship Id="rId2" Type="http://schemas.openxmlformats.org/officeDocument/2006/relationships/video" Target="../media/media2.mp4"/><Relationship Id="rId16" Type="http://schemas.openxmlformats.org/officeDocument/2006/relationships/image" Target="../media/image28.png"/><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slideLayout" Target="../slideLayouts/slideLayout2.xml"/><Relationship Id="rId5" Type="http://schemas.microsoft.com/office/2007/relationships/media" Target="../media/media4.mp4"/><Relationship Id="rId15" Type="http://schemas.openxmlformats.org/officeDocument/2006/relationships/image" Target="../media/image27.png"/><Relationship Id="rId10" Type="http://schemas.openxmlformats.org/officeDocument/2006/relationships/video" Target="../media/media6.mp4"/><Relationship Id="rId4" Type="http://schemas.openxmlformats.org/officeDocument/2006/relationships/video" Target="../media/media3.mp4"/><Relationship Id="rId9" Type="http://schemas.microsoft.com/office/2007/relationships/media" Target="../media/media6.mp4"/><Relationship Id="rId1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p1">
            <a:extLst>
              <a:ext uri="{FF2B5EF4-FFF2-40B4-BE49-F238E27FC236}">
                <a16:creationId xmlns:a16="http://schemas.microsoft.com/office/drawing/2014/main" id="{E21F49A6-084D-532E-4A92-B30641392D95}"/>
              </a:ext>
            </a:extLst>
          </p:cNvPr>
          <p:cNvSpPr txBox="1">
            <a:spLocks noGrp="1"/>
          </p:cNvSpPr>
          <p:nvPr>
            <p:ph type="ctrTitle"/>
          </p:nvPr>
        </p:nvSpPr>
        <p:spPr>
          <a:xfrm>
            <a:off x="834258" y="1111250"/>
            <a:ext cx="12961883" cy="28067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US" i="1" dirty="0" err="1"/>
              <a:t>InkSight</a:t>
            </a:r>
            <a:r>
              <a:rPr lang="en-US" dirty="0"/>
              <a:t>: Leveraging Sketch Interaction for Documenting Chart Findings in</a:t>
            </a:r>
            <a:br>
              <a:rPr lang="en-US" dirty="0"/>
            </a:br>
            <a:r>
              <a:rPr lang="en-US" dirty="0"/>
              <a:t>Computational Notebooks</a:t>
            </a:r>
            <a:endParaRPr dirty="0"/>
          </a:p>
        </p:txBody>
      </p:sp>
      <p:grpSp>
        <p:nvGrpSpPr>
          <p:cNvPr id="18" name="组合 17">
            <a:extLst>
              <a:ext uri="{FF2B5EF4-FFF2-40B4-BE49-F238E27FC236}">
                <a16:creationId xmlns:a16="http://schemas.microsoft.com/office/drawing/2014/main" id="{20C43B5D-86F5-0409-E4FE-407233C502CF}"/>
              </a:ext>
            </a:extLst>
          </p:cNvPr>
          <p:cNvGrpSpPr/>
          <p:nvPr/>
        </p:nvGrpSpPr>
        <p:grpSpPr>
          <a:xfrm>
            <a:off x="3396324" y="4447710"/>
            <a:ext cx="7837750" cy="1872444"/>
            <a:chOff x="3757345" y="4463476"/>
            <a:chExt cx="7837750" cy="1872444"/>
          </a:xfrm>
        </p:grpSpPr>
        <p:pic>
          <p:nvPicPr>
            <p:cNvPr id="5" name="Picture 3">
              <a:extLst>
                <a:ext uri="{FF2B5EF4-FFF2-40B4-BE49-F238E27FC236}">
                  <a16:creationId xmlns:a16="http://schemas.microsoft.com/office/drawing/2014/main" id="{57A8E8F2-5B9D-1055-98D4-7D6D1B6AE6DB}"/>
                </a:ext>
              </a:extLst>
            </p:cNvPr>
            <p:cNvPicPr>
              <a:picLocks noChangeAspect="1"/>
            </p:cNvPicPr>
            <p:nvPr/>
          </p:nvPicPr>
          <p:blipFill rotWithShape="1">
            <a:blip r:embed="rId3"/>
            <a:srcRect l="21901" t="16618" r="26717" b="32001"/>
            <a:stretch/>
          </p:blipFill>
          <p:spPr>
            <a:xfrm>
              <a:off x="5421924" y="4472131"/>
              <a:ext cx="1326382" cy="1326382"/>
            </a:xfrm>
            <a:prstGeom prst="ellipse">
              <a:avLst/>
            </a:prstGeom>
          </p:spPr>
        </p:pic>
        <p:pic>
          <p:nvPicPr>
            <p:cNvPr id="6" name="Picture 5">
              <a:extLst>
                <a:ext uri="{FF2B5EF4-FFF2-40B4-BE49-F238E27FC236}">
                  <a16:creationId xmlns:a16="http://schemas.microsoft.com/office/drawing/2014/main" id="{42D15FE2-A114-C954-8083-E09774FE98DE}"/>
                </a:ext>
              </a:extLst>
            </p:cNvPr>
            <p:cNvPicPr>
              <a:picLocks noChangeAspect="1"/>
            </p:cNvPicPr>
            <p:nvPr/>
          </p:nvPicPr>
          <p:blipFill>
            <a:blip r:embed="rId4"/>
            <a:srcRect t="4049" b="4049"/>
            <a:stretch/>
          </p:blipFill>
          <p:spPr>
            <a:xfrm>
              <a:off x="3829843" y="4473776"/>
              <a:ext cx="1324800" cy="1324737"/>
            </a:xfrm>
            <a:prstGeom prst="ellipse">
              <a:avLst/>
            </a:prstGeom>
          </p:spPr>
        </p:pic>
        <p:pic>
          <p:nvPicPr>
            <p:cNvPr id="7" name="Picture 14">
              <a:extLst>
                <a:ext uri="{FF2B5EF4-FFF2-40B4-BE49-F238E27FC236}">
                  <a16:creationId xmlns:a16="http://schemas.microsoft.com/office/drawing/2014/main" id="{E018BA8E-6B2F-7F2D-1CD7-913448CF2A34}"/>
                </a:ext>
              </a:extLst>
            </p:cNvPr>
            <p:cNvPicPr>
              <a:picLocks noChangeAspect="1"/>
            </p:cNvPicPr>
            <p:nvPr/>
          </p:nvPicPr>
          <p:blipFill rotWithShape="1">
            <a:blip r:embed="rId5"/>
            <a:srcRect l="26955" t="11450" r="19967" b="43042"/>
            <a:stretch/>
          </p:blipFill>
          <p:spPr>
            <a:xfrm>
              <a:off x="10199750" y="4463476"/>
              <a:ext cx="1324800" cy="1324800"/>
            </a:xfrm>
            <a:prstGeom prst="ellipse">
              <a:avLst/>
            </a:prstGeom>
          </p:spPr>
        </p:pic>
        <p:sp>
          <p:nvSpPr>
            <p:cNvPr id="8" name="TextBox 15">
              <a:extLst>
                <a:ext uri="{FF2B5EF4-FFF2-40B4-BE49-F238E27FC236}">
                  <a16:creationId xmlns:a16="http://schemas.microsoft.com/office/drawing/2014/main" id="{90D59DDB-6470-98AB-E1C6-8FA4DEA91721}"/>
                </a:ext>
              </a:extLst>
            </p:cNvPr>
            <p:cNvSpPr txBox="1"/>
            <p:nvPr/>
          </p:nvSpPr>
          <p:spPr>
            <a:xfrm>
              <a:off x="5350217" y="5935810"/>
              <a:ext cx="1469796" cy="400110"/>
            </a:xfrm>
            <a:prstGeom prst="rect">
              <a:avLst/>
            </a:prstGeom>
            <a:noFill/>
          </p:spPr>
          <p:txBody>
            <a:bodyPr wrap="square" rtlCol="0">
              <a:spAutoFit/>
            </a:bodyPr>
            <a:lstStyle/>
            <a:p>
              <a:pPr algn="ctr"/>
              <a:r>
                <a:rPr lang="en-US" sz="2000" dirty="0" err="1">
                  <a:latin typeface="Tahoma" panose="020B0604030504040204" pitchFamily="34" charset="0"/>
                  <a:ea typeface="Tahoma" panose="020B0604030504040204" pitchFamily="34" charset="0"/>
                  <a:cs typeface="Tahoma" panose="020B0604030504040204" pitchFamily="34" charset="0"/>
                </a:rPr>
                <a:t>Haotian</a:t>
              </a:r>
              <a:r>
                <a:rPr lang="en-US" sz="2000" dirty="0">
                  <a:latin typeface="Tahoma" panose="020B0604030504040204" pitchFamily="34" charset="0"/>
                  <a:ea typeface="Tahoma" panose="020B0604030504040204" pitchFamily="34" charset="0"/>
                  <a:cs typeface="Tahoma" panose="020B0604030504040204" pitchFamily="34" charset="0"/>
                </a:rPr>
                <a:t> Li</a:t>
              </a:r>
            </a:p>
          </p:txBody>
        </p:sp>
        <p:sp>
          <p:nvSpPr>
            <p:cNvPr id="9" name="TextBox 16">
              <a:extLst>
                <a:ext uri="{FF2B5EF4-FFF2-40B4-BE49-F238E27FC236}">
                  <a16:creationId xmlns:a16="http://schemas.microsoft.com/office/drawing/2014/main" id="{DA72FF69-0B24-3A37-C220-166D755ED0F8}"/>
                </a:ext>
              </a:extLst>
            </p:cNvPr>
            <p:cNvSpPr txBox="1"/>
            <p:nvPr/>
          </p:nvSpPr>
          <p:spPr>
            <a:xfrm>
              <a:off x="3757345" y="5935810"/>
              <a:ext cx="1469796" cy="400110"/>
            </a:xfrm>
            <a:prstGeom prst="rect">
              <a:avLst/>
            </a:prstGeom>
            <a:noFill/>
          </p:spPr>
          <p:txBody>
            <a:bodyPr wrap="square" rtlCol="0">
              <a:spAutoFit/>
            </a:bodyPr>
            <a:lstStyle/>
            <a:p>
              <a:pPr algn="ctr"/>
              <a:r>
                <a:rPr lang="en-US" sz="2000" b="1" dirty="0">
                  <a:latin typeface="Tahoma" panose="020B0604030504040204" pitchFamily="34" charset="0"/>
                  <a:ea typeface="Tahoma" panose="020B0604030504040204" pitchFamily="34" charset="0"/>
                  <a:cs typeface="Tahoma" panose="020B0604030504040204" pitchFamily="34" charset="0"/>
                </a:rPr>
                <a:t>Yanna Lin</a:t>
              </a:r>
            </a:p>
          </p:txBody>
        </p:sp>
        <p:sp>
          <p:nvSpPr>
            <p:cNvPr id="10" name="TextBox 17">
              <a:extLst>
                <a:ext uri="{FF2B5EF4-FFF2-40B4-BE49-F238E27FC236}">
                  <a16:creationId xmlns:a16="http://schemas.microsoft.com/office/drawing/2014/main" id="{9BEFDA35-3129-8636-365A-902E462DB766}"/>
                </a:ext>
              </a:extLst>
            </p:cNvPr>
            <p:cNvSpPr txBox="1"/>
            <p:nvPr/>
          </p:nvSpPr>
          <p:spPr>
            <a:xfrm>
              <a:off x="6708459" y="5935810"/>
              <a:ext cx="1939055" cy="400110"/>
            </a:xfrm>
            <a:prstGeom prst="rect">
              <a:avLst/>
            </a:prstGeom>
            <a:noFill/>
          </p:spPr>
          <p:txBody>
            <a:bodyPr wrap="square" rtlCol="0">
              <a:spAutoFit/>
            </a:bodyPr>
            <a:lstStyle/>
            <a:p>
              <a:pPr algn="ctr"/>
              <a:r>
                <a:rPr lang="en-US" sz="2000" dirty="0">
                  <a:latin typeface="Tahoma" panose="020B0604030504040204" pitchFamily="34" charset="0"/>
                  <a:ea typeface="Tahoma" panose="020B0604030504040204" pitchFamily="34" charset="0"/>
                  <a:cs typeface="Tahoma" panose="020B0604030504040204" pitchFamily="34" charset="0"/>
                </a:rPr>
                <a:t>Leni Yang</a:t>
              </a:r>
            </a:p>
          </p:txBody>
        </p:sp>
        <p:sp>
          <p:nvSpPr>
            <p:cNvPr id="11" name="TextBox 18">
              <a:extLst>
                <a:ext uri="{FF2B5EF4-FFF2-40B4-BE49-F238E27FC236}">
                  <a16:creationId xmlns:a16="http://schemas.microsoft.com/office/drawing/2014/main" id="{0A5ACAE6-3CAA-0C59-80CD-22D7D5B511CE}"/>
                </a:ext>
              </a:extLst>
            </p:cNvPr>
            <p:cNvSpPr txBox="1"/>
            <p:nvPr/>
          </p:nvSpPr>
          <p:spPr>
            <a:xfrm>
              <a:off x="8535170" y="5935810"/>
              <a:ext cx="1469796" cy="400110"/>
            </a:xfrm>
            <a:prstGeom prst="rect">
              <a:avLst/>
            </a:prstGeom>
            <a:noFill/>
          </p:spPr>
          <p:txBody>
            <a:bodyPr wrap="square" rtlCol="0">
              <a:spAutoFit/>
            </a:bodyPr>
            <a:lstStyle/>
            <a:p>
              <a:pPr algn="ctr"/>
              <a:r>
                <a:rPr lang="en-US" sz="2000" dirty="0" err="1">
                  <a:latin typeface="Tahoma" panose="020B0604030504040204" pitchFamily="34" charset="0"/>
                  <a:ea typeface="Tahoma" panose="020B0604030504040204" pitchFamily="34" charset="0"/>
                  <a:cs typeface="Tahoma" panose="020B0604030504040204" pitchFamily="34" charset="0"/>
                </a:rPr>
                <a:t>Aoyu</a:t>
              </a:r>
              <a:r>
                <a:rPr lang="en-US" sz="2000" dirty="0">
                  <a:latin typeface="Tahoma" panose="020B0604030504040204" pitchFamily="34" charset="0"/>
                  <a:ea typeface="Tahoma" panose="020B0604030504040204" pitchFamily="34" charset="0"/>
                  <a:cs typeface="Tahoma" panose="020B0604030504040204" pitchFamily="34" charset="0"/>
                </a:rPr>
                <a:t> Wu</a:t>
              </a:r>
            </a:p>
          </p:txBody>
        </p:sp>
        <p:sp>
          <p:nvSpPr>
            <p:cNvPr id="12" name="TextBox 19">
              <a:extLst>
                <a:ext uri="{FF2B5EF4-FFF2-40B4-BE49-F238E27FC236}">
                  <a16:creationId xmlns:a16="http://schemas.microsoft.com/office/drawing/2014/main" id="{59579253-4747-5914-6DAC-6C23A8DAA8A4}"/>
                </a:ext>
              </a:extLst>
            </p:cNvPr>
            <p:cNvSpPr txBox="1"/>
            <p:nvPr/>
          </p:nvSpPr>
          <p:spPr>
            <a:xfrm>
              <a:off x="10125300" y="5935810"/>
              <a:ext cx="1469795" cy="400110"/>
            </a:xfrm>
            <a:prstGeom prst="rect">
              <a:avLst/>
            </a:prstGeom>
            <a:noFill/>
          </p:spPr>
          <p:txBody>
            <a:bodyPr wrap="square" rtlCol="0">
              <a:spAutoFit/>
            </a:bodyPr>
            <a:lstStyle/>
            <a:p>
              <a:pPr algn="ctr"/>
              <a:r>
                <a:rPr lang="en-US" sz="2000" dirty="0" err="1">
                  <a:latin typeface="Tahoma" panose="020B0604030504040204" pitchFamily="34" charset="0"/>
                  <a:ea typeface="Tahoma" panose="020B0604030504040204" pitchFamily="34" charset="0"/>
                  <a:cs typeface="Tahoma" panose="020B0604030504040204" pitchFamily="34" charset="0"/>
                </a:rPr>
                <a:t>Huamin</a:t>
              </a:r>
              <a:r>
                <a:rPr lang="en-US" sz="2000" dirty="0">
                  <a:latin typeface="Tahoma" panose="020B0604030504040204" pitchFamily="34" charset="0"/>
                  <a:ea typeface="Tahoma" panose="020B0604030504040204" pitchFamily="34" charset="0"/>
                  <a:cs typeface="Tahoma" panose="020B0604030504040204" pitchFamily="34" charset="0"/>
                </a:rPr>
                <a:t> Qu</a:t>
              </a:r>
            </a:p>
          </p:txBody>
        </p:sp>
        <p:pic>
          <p:nvPicPr>
            <p:cNvPr id="13" name="Picture 25">
              <a:extLst>
                <a:ext uri="{FF2B5EF4-FFF2-40B4-BE49-F238E27FC236}">
                  <a16:creationId xmlns:a16="http://schemas.microsoft.com/office/drawing/2014/main" id="{910F09DD-81B0-62E2-43D4-6944992E809C}"/>
                </a:ext>
              </a:extLst>
            </p:cNvPr>
            <p:cNvPicPr>
              <a:picLocks noChangeAspect="1"/>
            </p:cNvPicPr>
            <p:nvPr/>
          </p:nvPicPr>
          <p:blipFill>
            <a:blip r:embed="rId6"/>
            <a:srcRect t="1656" b="1656"/>
            <a:stretch/>
          </p:blipFill>
          <p:spPr>
            <a:xfrm>
              <a:off x="7015588" y="4463499"/>
              <a:ext cx="1324799" cy="1324777"/>
            </a:xfrm>
            <a:prstGeom prst="ellipse">
              <a:avLst/>
            </a:prstGeom>
          </p:spPr>
        </p:pic>
        <p:pic>
          <p:nvPicPr>
            <p:cNvPr id="14" name="Picture 28">
              <a:extLst>
                <a:ext uri="{FF2B5EF4-FFF2-40B4-BE49-F238E27FC236}">
                  <a16:creationId xmlns:a16="http://schemas.microsoft.com/office/drawing/2014/main" id="{EEDB1F3A-3724-001D-0817-CDDFE6328AF0}"/>
                </a:ext>
              </a:extLst>
            </p:cNvPr>
            <p:cNvPicPr>
              <a:picLocks noChangeAspect="1"/>
            </p:cNvPicPr>
            <p:nvPr/>
          </p:nvPicPr>
          <p:blipFill>
            <a:blip r:embed="rId7"/>
            <a:srcRect l="3913" r="3913"/>
            <a:stretch/>
          </p:blipFill>
          <p:spPr>
            <a:xfrm>
              <a:off x="8607669" y="4463500"/>
              <a:ext cx="1324799" cy="1324800"/>
            </a:xfrm>
            <a:prstGeom prst="ellipse">
              <a:avLst/>
            </a:prstGeom>
          </p:spPr>
        </p:pic>
      </p:grpSp>
      <p:pic>
        <p:nvPicPr>
          <p:cNvPr id="17" name="Picture 24">
            <a:extLst>
              <a:ext uri="{FF2B5EF4-FFF2-40B4-BE49-F238E27FC236}">
                <a16:creationId xmlns:a16="http://schemas.microsoft.com/office/drawing/2014/main" id="{6C0595E4-07FD-8470-EBCA-C9CDB6F2F55A}"/>
              </a:ext>
            </a:extLst>
          </p:cNvPr>
          <p:cNvPicPr>
            <a:picLocks noChangeAspect="1"/>
          </p:cNvPicPr>
          <p:nvPr/>
        </p:nvPicPr>
        <p:blipFill rotWithShape="1">
          <a:blip r:embed="rId8"/>
          <a:srcRect t="1" r="52555" b="4831"/>
          <a:stretch/>
        </p:blipFill>
        <p:spPr>
          <a:xfrm>
            <a:off x="4227133" y="6518185"/>
            <a:ext cx="2343783" cy="1200329"/>
          </a:xfrm>
          <a:prstGeom prst="rect">
            <a:avLst/>
          </a:prstGeom>
        </p:spPr>
      </p:pic>
      <p:pic>
        <p:nvPicPr>
          <p:cNvPr id="1026" name="Picture 2" descr="logo">
            <a:extLst>
              <a:ext uri="{FF2B5EF4-FFF2-40B4-BE49-F238E27FC236}">
                <a16:creationId xmlns:a16="http://schemas.microsoft.com/office/drawing/2014/main" id="{00E3324F-E2BE-B44A-0D9C-454BEB2158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9973" y="6600571"/>
            <a:ext cx="2399026" cy="84863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4FA4715C-191A-FD76-0879-43D606588085}"/>
              </a:ext>
            </a:extLst>
          </p:cNvPr>
          <p:cNvSpPr txBox="1"/>
          <p:nvPr/>
        </p:nvSpPr>
        <p:spPr>
          <a:xfrm>
            <a:off x="13796141" y="7794714"/>
            <a:ext cx="834259" cy="446276"/>
          </a:xfrm>
          <a:prstGeom prst="rect">
            <a:avLst/>
          </a:prstGeom>
          <a:noFill/>
        </p:spPr>
        <p:txBody>
          <a:bodyPr wrap="square" rtlCol="0">
            <a:spAutoFit/>
          </a:bodyPr>
          <a:lstStyle/>
          <a:p>
            <a:pPr algn="ctr"/>
            <a:r>
              <a:rPr kumimoji="1" lang="en-US" altLang="zh-CN" sz="2300" dirty="0">
                <a:latin typeface="Tahoma" panose="020B0604030504040204" pitchFamily="34" charset="0"/>
                <a:ea typeface="Tahoma" panose="020B0604030504040204" pitchFamily="34" charset="0"/>
                <a:cs typeface="Tahoma" panose="020B0604030504040204" pitchFamily="34" charset="0"/>
              </a:rPr>
              <a:t>1</a:t>
            </a:r>
            <a:endParaRPr kumimoji="1" lang="zh-CN" altLang="en-US" sz="23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30325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5C870B2-5EFB-3C68-770B-C61C8BB6CCBE}"/>
              </a:ext>
            </a:extLst>
          </p:cNvPr>
          <p:cNvSpPr>
            <a:spLocks noGrp="1"/>
          </p:cNvSpPr>
          <p:nvPr>
            <p:ph type="body" idx="1"/>
          </p:nvPr>
        </p:nvSpPr>
        <p:spPr/>
        <p:txBody>
          <a:bodyPr/>
          <a:lstStyle/>
          <a:p>
            <a:r>
              <a:rPr kumimoji="1" lang="en-US" altLang="zh-CN" dirty="0"/>
              <a:t>Sketch Space</a:t>
            </a:r>
            <a:endParaRPr kumimoji="1" lang="zh-CN" altLang="en-US" dirty="0"/>
          </a:p>
        </p:txBody>
      </p:sp>
      <p:sp>
        <p:nvSpPr>
          <p:cNvPr id="3" name="标题 2">
            <a:extLst>
              <a:ext uri="{FF2B5EF4-FFF2-40B4-BE49-F238E27FC236}">
                <a16:creationId xmlns:a16="http://schemas.microsoft.com/office/drawing/2014/main" id="{B63517BA-4BAA-93F3-15E0-C8CA980E64F0}"/>
              </a:ext>
            </a:extLst>
          </p:cNvPr>
          <p:cNvSpPr>
            <a:spLocks noGrp="1"/>
          </p:cNvSpPr>
          <p:nvPr>
            <p:ph type="title"/>
          </p:nvPr>
        </p:nvSpPr>
        <p:spPr/>
        <p:txBody>
          <a:bodyPr/>
          <a:lstStyle/>
          <a:p>
            <a:r>
              <a:rPr kumimoji="1" lang="en-US" altLang="zh-CN" dirty="0"/>
              <a:t>Workflow – User Input</a:t>
            </a:r>
            <a:endParaRPr kumimoji="1" lang="zh-CN" altLang="en-US" dirty="0"/>
          </a:p>
        </p:txBody>
      </p:sp>
      <p:pic>
        <p:nvPicPr>
          <p:cNvPr id="4" name="图片 3">
            <a:extLst>
              <a:ext uri="{FF2B5EF4-FFF2-40B4-BE49-F238E27FC236}">
                <a16:creationId xmlns:a16="http://schemas.microsoft.com/office/drawing/2014/main" id="{EE6472C7-14DB-003A-D0B5-7CA5FAED29F5}"/>
              </a:ext>
            </a:extLst>
          </p:cNvPr>
          <p:cNvPicPr>
            <a:picLocks noChangeAspect="1"/>
          </p:cNvPicPr>
          <p:nvPr/>
        </p:nvPicPr>
        <p:blipFill>
          <a:blip r:embed="rId3"/>
          <a:stretch>
            <a:fillRect/>
          </a:stretch>
        </p:blipFill>
        <p:spPr>
          <a:xfrm>
            <a:off x="1525423" y="1939329"/>
            <a:ext cx="10323490" cy="5422904"/>
          </a:xfrm>
          <a:prstGeom prst="rect">
            <a:avLst/>
          </a:prstGeom>
        </p:spPr>
      </p:pic>
      <p:sp>
        <p:nvSpPr>
          <p:cNvPr id="7" name="文本占位符 1">
            <a:extLst>
              <a:ext uri="{FF2B5EF4-FFF2-40B4-BE49-F238E27FC236}">
                <a16:creationId xmlns:a16="http://schemas.microsoft.com/office/drawing/2014/main" id="{FA535DB4-8FBD-2217-85F8-3C53E6B8227B}"/>
              </a:ext>
            </a:extLst>
          </p:cNvPr>
          <p:cNvSpPr txBox="1">
            <a:spLocks/>
          </p:cNvSpPr>
          <p:nvPr/>
        </p:nvSpPr>
        <p:spPr>
          <a:xfrm>
            <a:off x="6738730" y="7467768"/>
            <a:ext cx="7053470" cy="604156"/>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buFont typeface="Tahoma"/>
              <a:buNone/>
            </a:pPr>
            <a:r>
              <a:rPr kumimoji="1" lang="en-US" altLang="zh-CN" sz="2300" dirty="0"/>
              <a:t>The selected data of interest is highlighted in red.</a:t>
            </a:r>
            <a:endParaRPr kumimoji="1" lang="zh-CN" altLang="en-US" sz="2300" dirty="0"/>
          </a:p>
        </p:txBody>
      </p:sp>
      <p:sp>
        <p:nvSpPr>
          <p:cNvPr id="8" name="矩形 7">
            <a:extLst>
              <a:ext uri="{FF2B5EF4-FFF2-40B4-BE49-F238E27FC236}">
                <a16:creationId xmlns:a16="http://schemas.microsoft.com/office/drawing/2014/main" id="{47A06D65-8C0B-9D51-2A47-953816C9DA7A}"/>
              </a:ext>
            </a:extLst>
          </p:cNvPr>
          <p:cNvSpPr/>
          <p:nvPr/>
        </p:nvSpPr>
        <p:spPr>
          <a:xfrm>
            <a:off x="8601559" y="1939329"/>
            <a:ext cx="2991173" cy="2524183"/>
          </a:xfrm>
          <a:prstGeom prst="rect">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a:extLst>
              <a:ext uri="{FF2B5EF4-FFF2-40B4-BE49-F238E27FC236}">
                <a16:creationId xmlns:a16="http://schemas.microsoft.com/office/drawing/2014/main" id="{6E238329-693F-32D3-477C-1A7F51E0D953}"/>
              </a:ext>
            </a:extLst>
          </p:cNvPr>
          <p:cNvSpPr/>
          <p:nvPr/>
        </p:nvSpPr>
        <p:spPr>
          <a:xfrm>
            <a:off x="3174570" y="4514600"/>
            <a:ext cx="2296332" cy="2576951"/>
          </a:xfrm>
          <a:prstGeom prst="rect">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id="{F4A2AE81-C0FC-C457-4162-08004DE2E067}"/>
              </a:ext>
            </a:extLst>
          </p:cNvPr>
          <p:cNvSpPr/>
          <p:nvPr/>
        </p:nvSpPr>
        <p:spPr>
          <a:xfrm>
            <a:off x="3174569" y="1928425"/>
            <a:ext cx="5303004" cy="2524183"/>
          </a:xfrm>
          <a:prstGeom prst="rect">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a:extLst>
              <a:ext uri="{FF2B5EF4-FFF2-40B4-BE49-F238E27FC236}">
                <a16:creationId xmlns:a16="http://schemas.microsoft.com/office/drawing/2014/main" id="{001EFC84-E220-8662-BBC1-DF635FED1E96}"/>
              </a:ext>
            </a:extLst>
          </p:cNvPr>
          <p:cNvSpPr/>
          <p:nvPr/>
        </p:nvSpPr>
        <p:spPr>
          <a:xfrm>
            <a:off x="5594888" y="4514599"/>
            <a:ext cx="5997844" cy="2576951"/>
          </a:xfrm>
          <a:prstGeom prst="rect">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框 11">
            <a:extLst>
              <a:ext uri="{FF2B5EF4-FFF2-40B4-BE49-F238E27FC236}">
                <a16:creationId xmlns:a16="http://schemas.microsoft.com/office/drawing/2014/main" id="{1BB15E80-5DDF-8F3C-9851-EB56B7B87187}"/>
              </a:ext>
            </a:extLst>
          </p:cNvPr>
          <p:cNvSpPr txBox="1"/>
          <p:nvPr/>
        </p:nvSpPr>
        <p:spPr>
          <a:xfrm>
            <a:off x="13796141" y="7794714"/>
            <a:ext cx="834259" cy="446276"/>
          </a:xfrm>
          <a:prstGeom prst="rect">
            <a:avLst/>
          </a:prstGeom>
          <a:noFill/>
        </p:spPr>
        <p:txBody>
          <a:bodyPr wrap="square" rtlCol="0">
            <a:spAutoFit/>
          </a:bodyPr>
          <a:lstStyle/>
          <a:p>
            <a:pPr algn="ctr"/>
            <a:r>
              <a:rPr kumimoji="1" lang="en-US" altLang="zh-CN" sz="2300" dirty="0">
                <a:latin typeface="Tahoma" panose="020B0604030504040204" pitchFamily="34" charset="0"/>
                <a:ea typeface="Tahoma" panose="020B0604030504040204" pitchFamily="34" charset="0"/>
                <a:cs typeface="Tahoma" panose="020B0604030504040204" pitchFamily="34" charset="0"/>
              </a:rPr>
              <a:t>10</a:t>
            </a:r>
            <a:endParaRPr kumimoji="1" lang="zh-CN" altLang="en-US" sz="23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7793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6A9558C-0BC7-D100-A2D8-47E805430BCA}"/>
              </a:ext>
            </a:extLst>
          </p:cNvPr>
          <p:cNvSpPr>
            <a:spLocks noGrp="1"/>
          </p:cNvSpPr>
          <p:nvPr>
            <p:ph type="body" idx="1"/>
          </p:nvPr>
        </p:nvSpPr>
        <p:spPr>
          <a:xfrm>
            <a:off x="5246914" y="3739242"/>
            <a:ext cx="9091824" cy="1322616"/>
          </a:xfrm>
        </p:spPr>
        <p:txBody>
          <a:bodyPr/>
          <a:lstStyle/>
          <a:p>
            <a:pPr marL="57150" indent="0">
              <a:buNone/>
            </a:pPr>
            <a:r>
              <a:rPr kumimoji="1" lang="en-US" altLang="zh-CN" dirty="0"/>
              <a:t>Sketch Type: </a:t>
            </a:r>
            <a:r>
              <a:rPr kumimoji="1" lang="en-US" altLang="zh-CN" b="1" dirty="0">
                <a:solidFill>
                  <a:srgbClr val="8C3800"/>
                </a:solidFill>
              </a:rPr>
              <a:t>Closed path</a:t>
            </a:r>
          </a:p>
          <a:p>
            <a:pPr marL="57150" indent="0">
              <a:buNone/>
            </a:pPr>
            <a:r>
              <a:rPr kumimoji="1" lang="en-US" altLang="zh-CN" dirty="0"/>
              <a:t>Data Items of Interest: </a:t>
            </a:r>
            <a:r>
              <a:rPr kumimoji="1" lang="en-US" altLang="zh-CN" b="1" dirty="0">
                <a:solidFill>
                  <a:srgbClr val="8C3800"/>
                </a:solidFill>
              </a:rPr>
              <a:t>(Year=1989, MPG=33.8)</a:t>
            </a:r>
            <a:endParaRPr kumimoji="1" lang="zh-CN" altLang="en-US" b="1" dirty="0">
              <a:solidFill>
                <a:srgbClr val="8C3800"/>
              </a:solidFill>
            </a:endParaRPr>
          </a:p>
        </p:txBody>
      </p:sp>
      <p:sp>
        <p:nvSpPr>
          <p:cNvPr id="3" name="标题 2">
            <a:extLst>
              <a:ext uri="{FF2B5EF4-FFF2-40B4-BE49-F238E27FC236}">
                <a16:creationId xmlns:a16="http://schemas.microsoft.com/office/drawing/2014/main" id="{07E36657-BD88-C53F-E042-ECB3A004C640}"/>
              </a:ext>
            </a:extLst>
          </p:cNvPr>
          <p:cNvSpPr>
            <a:spLocks noGrp="1"/>
          </p:cNvSpPr>
          <p:nvPr>
            <p:ph type="title"/>
          </p:nvPr>
        </p:nvSpPr>
        <p:spPr/>
        <p:txBody>
          <a:bodyPr/>
          <a:lstStyle/>
          <a:p>
            <a:r>
              <a:rPr kumimoji="1" lang="en-US" altLang="zh-CN" dirty="0"/>
              <a:t>Workflow – Sketch Identification</a:t>
            </a:r>
            <a:endParaRPr kumimoji="1" lang="zh-CN" altLang="en-US" dirty="0"/>
          </a:p>
        </p:txBody>
      </p:sp>
      <p:pic>
        <p:nvPicPr>
          <p:cNvPr id="8" name="图片 7">
            <a:extLst>
              <a:ext uri="{FF2B5EF4-FFF2-40B4-BE49-F238E27FC236}">
                <a16:creationId xmlns:a16="http://schemas.microsoft.com/office/drawing/2014/main" id="{48698443-0DF3-4C23-8A7A-516703BB320C}"/>
              </a:ext>
            </a:extLst>
          </p:cNvPr>
          <p:cNvPicPr>
            <a:picLocks noChangeAspect="1"/>
          </p:cNvPicPr>
          <p:nvPr/>
        </p:nvPicPr>
        <p:blipFill rotWithShape="1">
          <a:blip r:embed="rId3"/>
          <a:srcRect r="1916"/>
          <a:stretch/>
        </p:blipFill>
        <p:spPr>
          <a:xfrm>
            <a:off x="1572985" y="2069011"/>
            <a:ext cx="3056164" cy="4546100"/>
          </a:xfrm>
          <a:prstGeom prst="rect">
            <a:avLst/>
          </a:prstGeom>
        </p:spPr>
      </p:pic>
      <p:sp>
        <p:nvSpPr>
          <p:cNvPr id="4" name="文本占位符 1">
            <a:extLst>
              <a:ext uri="{FF2B5EF4-FFF2-40B4-BE49-F238E27FC236}">
                <a16:creationId xmlns:a16="http://schemas.microsoft.com/office/drawing/2014/main" id="{937925B4-D465-5752-B34F-A88F9CEC8149}"/>
              </a:ext>
            </a:extLst>
          </p:cNvPr>
          <p:cNvSpPr txBox="1">
            <a:spLocks/>
          </p:cNvSpPr>
          <p:nvPr/>
        </p:nvSpPr>
        <p:spPr>
          <a:xfrm>
            <a:off x="1943613" y="6513746"/>
            <a:ext cx="3237739" cy="604156"/>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lgn="ctr">
              <a:buFont typeface="Tahoma"/>
              <a:buNone/>
            </a:pPr>
            <a:r>
              <a:rPr kumimoji="1" lang="en-US" altLang="zh-CN" sz="2300" dirty="0"/>
              <a:t>User</a:t>
            </a:r>
            <a:r>
              <a:rPr kumimoji="1" lang="zh-CN" altLang="en-US" sz="2300" dirty="0"/>
              <a:t> </a:t>
            </a:r>
            <a:r>
              <a:rPr kumimoji="1" lang="en-US" altLang="zh-CN" sz="2300" dirty="0"/>
              <a:t>Input</a:t>
            </a:r>
          </a:p>
          <a:p>
            <a:pPr marL="57150" indent="0" algn="ctr">
              <a:buFont typeface="Tahoma"/>
              <a:buNone/>
            </a:pPr>
            <a:r>
              <a:rPr kumimoji="1" lang="en-US" altLang="zh-CN" sz="2300" dirty="0"/>
              <a:t>Visualization &amp; Sketch</a:t>
            </a:r>
            <a:endParaRPr kumimoji="1" lang="zh-CN" altLang="en-US" sz="2300" dirty="0"/>
          </a:p>
        </p:txBody>
      </p:sp>
      <p:sp>
        <p:nvSpPr>
          <p:cNvPr id="5" name="文本框 4">
            <a:extLst>
              <a:ext uri="{FF2B5EF4-FFF2-40B4-BE49-F238E27FC236}">
                <a16:creationId xmlns:a16="http://schemas.microsoft.com/office/drawing/2014/main" id="{C0DEC322-6C33-2439-1484-36A2863384E4}"/>
              </a:ext>
            </a:extLst>
          </p:cNvPr>
          <p:cNvSpPr txBox="1"/>
          <p:nvPr/>
        </p:nvSpPr>
        <p:spPr>
          <a:xfrm>
            <a:off x="13796141" y="7794714"/>
            <a:ext cx="834259" cy="446276"/>
          </a:xfrm>
          <a:prstGeom prst="rect">
            <a:avLst/>
          </a:prstGeom>
          <a:noFill/>
        </p:spPr>
        <p:txBody>
          <a:bodyPr wrap="square" rtlCol="0">
            <a:spAutoFit/>
          </a:bodyPr>
          <a:lstStyle/>
          <a:p>
            <a:pPr algn="ctr"/>
            <a:r>
              <a:rPr kumimoji="1" lang="en-US" altLang="zh-CN" sz="2300" dirty="0">
                <a:latin typeface="Tahoma" panose="020B0604030504040204" pitchFamily="34" charset="0"/>
                <a:ea typeface="Tahoma" panose="020B0604030504040204" pitchFamily="34" charset="0"/>
                <a:cs typeface="Tahoma" panose="020B0604030504040204" pitchFamily="34" charset="0"/>
              </a:rPr>
              <a:t>11</a:t>
            </a:r>
            <a:endParaRPr kumimoji="1" lang="zh-CN" altLang="en-US" sz="23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20178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7E36657-BD88-C53F-E042-ECB3A004C640}"/>
              </a:ext>
            </a:extLst>
          </p:cNvPr>
          <p:cNvSpPr>
            <a:spLocks noGrp="1"/>
          </p:cNvSpPr>
          <p:nvPr>
            <p:ph type="title"/>
          </p:nvPr>
        </p:nvSpPr>
        <p:spPr/>
        <p:txBody>
          <a:bodyPr/>
          <a:lstStyle/>
          <a:p>
            <a:r>
              <a:rPr kumimoji="1" lang="en-US" altLang="zh-CN" dirty="0"/>
              <a:t>Workflow – Intent Inference</a:t>
            </a:r>
            <a:endParaRPr kumimoji="1" lang="zh-CN" altLang="en-US" dirty="0"/>
          </a:p>
        </p:txBody>
      </p:sp>
      <p:sp>
        <p:nvSpPr>
          <p:cNvPr id="4" name="文本占位符 1">
            <a:extLst>
              <a:ext uri="{FF2B5EF4-FFF2-40B4-BE49-F238E27FC236}">
                <a16:creationId xmlns:a16="http://schemas.microsoft.com/office/drawing/2014/main" id="{56220ACA-4105-106F-FE51-5BB2C7AA8A6C}"/>
              </a:ext>
            </a:extLst>
          </p:cNvPr>
          <p:cNvSpPr txBox="1">
            <a:spLocks/>
          </p:cNvSpPr>
          <p:nvPr/>
        </p:nvSpPr>
        <p:spPr>
          <a:xfrm>
            <a:off x="5317671" y="3658880"/>
            <a:ext cx="9026979" cy="1723430"/>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buFont typeface="Tahoma"/>
              <a:buNone/>
            </a:pPr>
            <a:r>
              <a:rPr kumimoji="1" lang="en-US" altLang="zh-CN" dirty="0"/>
              <a:t>Data Type: Year x MPG (</a:t>
            </a:r>
            <a:r>
              <a:rPr kumimoji="1" lang="en-US" altLang="zh-CN" b="1" dirty="0">
                <a:solidFill>
                  <a:srgbClr val="8C3800"/>
                </a:solidFill>
              </a:rPr>
              <a:t>Temporal * Numerical</a:t>
            </a:r>
            <a:r>
              <a:rPr kumimoji="1" lang="en-US" altLang="zh-CN" dirty="0"/>
              <a:t>)</a:t>
            </a:r>
          </a:p>
          <a:p>
            <a:pPr marL="57150" indent="0">
              <a:buFont typeface="Tahoma"/>
              <a:buNone/>
            </a:pPr>
            <a:r>
              <a:rPr kumimoji="1" lang="en-US" altLang="zh-CN" dirty="0"/>
              <a:t>#Data Items of Interest: 1</a:t>
            </a:r>
          </a:p>
        </p:txBody>
      </p:sp>
      <p:sp>
        <p:nvSpPr>
          <p:cNvPr id="12" name="文本占位符 1">
            <a:extLst>
              <a:ext uri="{FF2B5EF4-FFF2-40B4-BE49-F238E27FC236}">
                <a16:creationId xmlns:a16="http://schemas.microsoft.com/office/drawing/2014/main" id="{9264DB58-B1BB-018D-2DDA-6CD8DFAE5723}"/>
              </a:ext>
            </a:extLst>
          </p:cNvPr>
          <p:cNvSpPr txBox="1">
            <a:spLocks/>
          </p:cNvSpPr>
          <p:nvPr/>
        </p:nvSpPr>
        <p:spPr>
          <a:xfrm>
            <a:off x="6485163" y="5795286"/>
            <a:ext cx="7680553" cy="1322616"/>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buFont typeface="Tahoma"/>
              <a:buNone/>
            </a:pPr>
            <a:r>
              <a:rPr kumimoji="1" lang="en-US" altLang="zh-CN" dirty="0"/>
              <a:t>Data Fact Type: </a:t>
            </a:r>
            <a:r>
              <a:rPr kumimoji="1" lang="en-US" altLang="zh-CN" b="1" dirty="0">
                <a:solidFill>
                  <a:srgbClr val="8C3800"/>
                </a:solidFill>
              </a:rPr>
              <a:t>Outlier, Rank </a:t>
            </a:r>
          </a:p>
        </p:txBody>
      </p:sp>
      <p:sp>
        <p:nvSpPr>
          <p:cNvPr id="15" name="文本占位符 1">
            <a:extLst>
              <a:ext uri="{FF2B5EF4-FFF2-40B4-BE49-F238E27FC236}">
                <a16:creationId xmlns:a16="http://schemas.microsoft.com/office/drawing/2014/main" id="{5B27BFB8-C113-EDBF-010E-8939AED71EA6}"/>
              </a:ext>
            </a:extLst>
          </p:cNvPr>
          <p:cNvSpPr txBox="1">
            <a:spLocks/>
          </p:cNvSpPr>
          <p:nvPr/>
        </p:nvSpPr>
        <p:spPr>
          <a:xfrm>
            <a:off x="8433707" y="3007198"/>
            <a:ext cx="1036866" cy="1206782"/>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buFont typeface="Tahoma"/>
              <a:buNone/>
            </a:pPr>
            <a:r>
              <a:rPr kumimoji="1" lang="en-US" altLang="zh-CN" sz="4400" b="1" dirty="0"/>
              <a:t>+</a:t>
            </a:r>
            <a:endParaRPr kumimoji="1" lang="en-US" altLang="zh-CN" sz="4400" b="1" dirty="0">
              <a:solidFill>
                <a:srgbClr val="C00000"/>
              </a:solidFill>
            </a:endParaRPr>
          </a:p>
        </p:txBody>
      </p:sp>
      <p:sp>
        <p:nvSpPr>
          <p:cNvPr id="16" name="燕尾形箭头 15">
            <a:extLst>
              <a:ext uri="{FF2B5EF4-FFF2-40B4-BE49-F238E27FC236}">
                <a16:creationId xmlns:a16="http://schemas.microsoft.com/office/drawing/2014/main" id="{B3D140DF-E6C9-07EC-1675-72B7EDB226C0}"/>
              </a:ext>
            </a:extLst>
          </p:cNvPr>
          <p:cNvSpPr/>
          <p:nvPr/>
        </p:nvSpPr>
        <p:spPr>
          <a:xfrm rot="5400000">
            <a:off x="8463904" y="5066961"/>
            <a:ext cx="832759" cy="293914"/>
          </a:xfrm>
          <a:prstGeom prst="notchedRightArrow">
            <a:avLst/>
          </a:prstGeom>
          <a:solidFill>
            <a:srgbClr val="1C3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7" name="图片 16">
            <a:extLst>
              <a:ext uri="{FF2B5EF4-FFF2-40B4-BE49-F238E27FC236}">
                <a16:creationId xmlns:a16="http://schemas.microsoft.com/office/drawing/2014/main" id="{28F9B764-7B40-1496-95A1-A65F0064E39F}"/>
              </a:ext>
            </a:extLst>
          </p:cNvPr>
          <p:cNvPicPr>
            <a:picLocks noChangeAspect="1"/>
          </p:cNvPicPr>
          <p:nvPr/>
        </p:nvPicPr>
        <p:blipFill rotWithShape="1">
          <a:blip r:embed="rId3"/>
          <a:srcRect r="1916"/>
          <a:stretch/>
        </p:blipFill>
        <p:spPr>
          <a:xfrm>
            <a:off x="1572985" y="2069011"/>
            <a:ext cx="3056164" cy="4546100"/>
          </a:xfrm>
          <a:prstGeom prst="rect">
            <a:avLst/>
          </a:prstGeom>
        </p:spPr>
      </p:pic>
      <p:sp>
        <p:nvSpPr>
          <p:cNvPr id="6" name="文本占位符 1">
            <a:extLst>
              <a:ext uri="{FF2B5EF4-FFF2-40B4-BE49-F238E27FC236}">
                <a16:creationId xmlns:a16="http://schemas.microsoft.com/office/drawing/2014/main" id="{93764351-B513-6A87-89BA-2D4FEEFF74F2}"/>
              </a:ext>
            </a:extLst>
          </p:cNvPr>
          <p:cNvSpPr txBox="1">
            <a:spLocks/>
          </p:cNvSpPr>
          <p:nvPr/>
        </p:nvSpPr>
        <p:spPr>
          <a:xfrm>
            <a:off x="5285248" y="2171276"/>
            <a:ext cx="9091824" cy="1322616"/>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buFont typeface="Tahoma"/>
              <a:buNone/>
            </a:pPr>
            <a:r>
              <a:rPr kumimoji="1" lang="en-US" altLang="zh-CN" dirty="0"/>
              <a:t>Sketch Type: </a:t>
            </a:r>
            <a:r>
              <a:rPr kumimoji="1" lang="en-US" altLang="zh-CN" b="1" dirty="0">
                <a:solidFill>
                  <a:srgbClr val="8C3800"/>
                </a:solidFill>
              </a:rPr>
              <a:t>Closed path</a:t>
            </a:r>
          </a:p>
          <a:p>
            <a:pPr marL="57150" indent="0">
              <a:buFont typeface="Tahoma"/>
              <a:buNone/>
            </a:pPr>
            <a:r>
              <a:rPr kumimoji="1" lang="en-US" altLang="zh-CN" dirty="0"/>
              <a:t>Data Items of Interest: </a:t>
            </a:r>
            <a:r>
              <a:rPr kumimoji="1" lang="en-US" altLang="zh-CN" b="1" dirty="0">
                <a:solidFill>
                  <a:srgbClr val="8C3800"/>
                </a:solidFill>
              </a:rPr>
              <a:t>(Year=1989, MPG=33.8)</a:t>
            </a:r>
            <a:endParaRPr kumimoji="1" lang="zh-CN" altLang="en-US" b="1" dirty="0">
              <a:solidFill>
                <a:srgbClr val="8C3800"/>
              </a:solidFill>
            </a:endParaRPr>
          </a:p>
        </p:txBody>
      </p:sp>
      <p:sp>
        <p:nvSpPr>
          <p:cNvPr id="8" name="文本占位符 1">
            <a:extLst>
              <a:ext uri="{FF2B5EF4-FFF2-40B4-BE49-F238E27FC236}">
                <a16:creationId xmlns:a16="http://schemas.microsoft.com/office/drawing/2014/main" id="{4C063142-4DBB-4A21-6B44-E02D1AA0D85F}"/>
              </a:ext>
            </a:extLst>
          </p:cNvPr>
          <p:cNvSpPr txBox="1">
            <a:spLocks/>
          </p:cNvSpPr>
          <p:nvPr/>
        </p:nvSpPr>
        <p:spPr>
          <a:xfrm>
            <a:off x="9151302" y="4904256"/>
            <a:ext cx="3980116" cy="579980"/>
          </a:xfrm>
          <a:prstGeom prst="rect">
            <a:avLst/>
          </a:prstGeom>
          <a:solidFill>
            <a:schemeClr val="accent6">
              <a:lumMod val="85000"/>
              <a:alpha val="35000"/>
            </a:schemeClr>
          </a:solidFill>
          <a:ln w="19050">
            <a:solidFill>
              <a:srgbClr val="1C3160"/>
            </a:solidFill>
          </a:ln>
        </p:spPr>
        <p:txBody>
          <a:bodyPr spcFirstLastPara="1" wrap="square" lIns="36000" tIns="0" rIns="0" bIns="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buFont typeface="Tahoma"/>
              <a:buNone/>
            </a:pPr>
            <a:r>
              <a:rPr kumimoji="1" lang="en-US" altLang="zh-CN" dirty="0">
                <a:solidFill>
                  <a:schemeClr val="bg2"/>
                </a:solidFill>
              </a:rPr>
              <a:t>Data Fact Algorithm</a:t>
            </a:r>
            <a:endParaRPr kumimoji="1" lang="en-US" altLang="zh-CN" baseline="30000" dirty="0">
              <a:solidFill>
                <a:schemeClr val="bg2"/>
              </a:solidFill>
            </a:endParaRPr>
          </a:p>
        </p:txBody>
      </p:sp>
      <p:sp>
        <p:nvSpPr>
          <p:cNvPr id="10" name="文本框 9">
            <a:extLst>
              <a:ext uri="{FF2B5EF4-FFF2-40B4-BE49-F238E27FC236}">
                <a16:creationId xmlns:a16="http://schemas.microsoft.com/office/drawing/2014/main" id="{4AF3FDA2-5AAB-C48B-74ED-9149F36B5742}"/>
              </a:ext>
            </a:extLst>
          </p:cNvPr>
          <p:cNvSpPr txBox="1"/>
          <p:nvPr/>
        </p:nvSpPr>
        <p:spPr>
          <a:xfrm>
            <a:off x="9181970" y="5434909"/>
            <a:ext cx="3578183" cy="307777"/>
          </a:xfrm>
          <a:prstGeom prst="rect">
            <a:avLst/>
          </a:prstGeom>
          <a:noFill/>
        </p:spPr>
        <p:txBody>
          <a:bodyPr wrap="square">
            <a:spAutoFit/>
          </a:bodyPr>
          <a:lstStyle/>
          <a:p>
            <a:r>
              <a:rPr lang="en-US" altLang="zh-CN" i="1" dirty="0">
                <a:effectLst/>
                <a:latin typeface="Tahoma" panose="020B0604030504040204" pitchFamily="34" charset="0"/>
                <a:ea typeface="Tahoma" panose="020B0604030504040204" pitchFamily="34" charset="0"/>
                <a:cs typeface="Tahoma" panose="020B0604030504040204" pitchFamily="34" charset="0"/>
              </a:rPr>
              <a:t>R. Ding</a:t>
            </a:r>
            <a:r>
              <a:rPr lang="en-US" altLang="zh-CN" i="1" dirty="0">
                <a:latin typeface="Tahoma" panose="020B0604030504040204" pitchFamily="34" charset="0"/>
                <a:ea typeface="Tahoma" panose="020B0604030504040204" pitchFamily="34" charset="0"/>
                <a:cs typeface="Tahoma" panose="020B0604030504040204" pitchFamily="34" charset="0"/>
              </a:rPr>
              <a:t> et. al, </a:t>
            </a:r>
            <a:r>
              <a:rPr lang="en-US" altLang="zh-CN" i="1" dirty="0" err="1">
                <a:effectLst/>
                <a:latin typeface="Tahoma" panose="020B0604030504040204" pitchFamily="34" charset="0"/>
                <a:ea typeface="Tahoma" panose="020B0604030504040204" pitchFamily="34" charset="0"/>
                <a:cs typeface="Tahoma" panose="020B0604030504040204" pitchFamily="34" charset="0"/>
              </a:rPr>
              <a:t>QuickInsights</a:t>
            </a:r>
            <a:r>
              <a:rPr lang="en-US" altLang="zh-CN" i="1" dirty="0">
                <a:effectLst/>
                <a:latin typeface="Tahoma" panose="020B0604030504040204" pitchFamily="34" charset="0"/>
                <a:ea typeface="Tahoma" panose="020B0604030504040204" pitchFamily="34" charset="0"/>
                <a:cs typeface="Tahoma" panose="020B0604030504040204" pitchFamily="34" charset="0"/>
              </a:rPr>
              <a:t>, SIGMOD2019</a:t>
            </a:r>
            <a:endParaRPr lang="en-US" altLang="zh-CN" dirty="0">
              <a:effectLst/>
              <a:latin typeface="Tahoma" panose="020B0604030504040204" pitchFamily="34" charset="0"/>
              <a:ea typeface="Tahoma" panose="020B0604030504040204" pitchFamily="34" charset="0"/>
              <a:cs typeface="Tahoma" panose="020B0604030504040204" pitchFamily="34" charset="0"/>
            </a:endParaRPr>
          </a:p>
        </p:txBody>
      </p:sp>
      <p:sp>
        <p:nvSpPr>
          <p:cNvPr id="2" name="文本占位符 1">
            <a:extLst>
              <a:ext uri="{FF2B5EF4-FFF2-40B4-BE49-F238E27FC236}">
                <a16:creationId xmlns:a16="http://schemas.microsoft.com/office/drawing/2014/main" id="{907F72AF-5426-3BA1-821F-CCA2B96E5AC4}"/>
              </a:ext>
            </a:extLst>
          </p:cNvPr>
          <p:cNvSpPr txBox="1">
            <a:spLocks/>
          </p:cNvSpPr>
          <p:nvPr/>
        </p:nvSpPr>
        <p:spPr>
          <a:xfrm>
            <a:off x="1943613" y="6513746"/>
            <a:ext cx="3237739" cy="604156"/>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lgn="ctr">
              <a:buFont typeface="Tahoma"/>
              <a:buNone/>
            </a:pPr>
            <a:r>
              <a:rPr kumimoji="1" lang="en-US" altLang="zh-CN" sz="2300" dirty="0"/>
              <a:t>User</a:t>
            </a:r>
            <a:r>
              <a:rPr kumimoji="1" lang="zh-CN" altLang="en-US" sz="2300" dirty="0"/>
              <a:t> </a:t>
            </a:r>
            <a:r>
              <a:rPr kumimoji="1" lang="en-US" altLang="zh-CN" sz="2300" dirty="0"/>
              <a:t>Input</a:t>
            </a:r>
          </a:p>
          <a:p>
            <a:pPr marL="57150" indent="0" algn="ctr">
              <a:buFont typeface="Tahoma"/>
              <a:buNone/>
            </a:pPr>
            <a:r>
              <a:rPr kumimoji="1" lang="en-US" altLang="zh-CN" sz="2300" dirty="0"/>
              <a:t>Visualization &amp; Sketch</a:t>
            </a:r>
            <a:endParaRPr kumimoji="1" lang="zh-CN" altLang="en-US" sz="2300" dirty="0"/>
          </a:p>
        </p:txBody>
      </p:sp>
      <p:sp>
        <p:nvSpPr>
          <p:cNvPr id="5" name="文本框 4">
            <a:extLst>
              <a:ext uri="{FF2B5EF4-FFF2-40B4-BE49-F238E27FC236}">
                <a16:creationId xmlns:a16="http://schemas.microsoft.com/office/drawing/2014/main" id="{FE30C977-3BC3-7675-DA15-50DD6AE37574}"/>
              </a:ext>
            </a:extLst>
          </p:cNvPr>
          <p:cNvSpPr txBox="1"/>
          <p:nvPr/>
        </p:nvSpPr>
        <p:spPr>
          <a:xfrm>
            <a:off x="13796141" y="7794714"/>
            <a:ext cx="834259" cy="446276"/>
          </a:xfrm>
          <a:prstGeom prst="rect">
            <a:avLst/>
          </a:prstGeom>
          <a:noFill/>
        </p:spPr>
        <p:txBody>
          <a:bodyPr wrap="square" rtlCol="0">
            <a:spAutoFit/>
          </a:bodyPr>
          <a:lstStyle/>
          <a:p>
            <a:pPr algn="ctr"/>
            <a:r>
              <a:rPr kumimoji="1" lang="en-US" altLang="zh-CN" sz="2300" dirty="0">
                <a:latin typeface="Tahoma" panose="020B0604030504040204" pitchFamily="34" charset="0"/>
                <a:ea typeface="Tahoma" panose="020B0604030504040204" pitchFamily="34" charset="0"/>
                <a:cs typeface="Tahoma" panose="020B0604030504040204" pitchFamily="34" charset="0"/>
              </a:rPr>
              <a:t>12</a:t>
            </a:r>
            <a:endParaRPr kumimoji="1" lang="zh-CN" altLang="en-US" sz="23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4486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5" grpId="0"/>
      <p:bldP spid="16" grpId="0" animBg="1"/>
      <p:bldP spid="8"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513B4B6-1263-20F5-43D9-1B3C5AFB4402}"/>
              </a:ext>
            </a:extLst>
          </p:cNvPr>
          <p:cNvSpPr>
            <a:spLocks noGrp="1"/>
          </p:cNvSpPr>
          <p:nvPr>
            <p:ph type="title"/>
          </p:nvPr>
        </p:nvSpPr>
        <p:spPr/>
        <p:txBody>
          <a:bodyPr/>
          <a:lstStyle/>
          <a:p>
            <a:r>
              <a:rPr kumimoji="1" lang="en-US" altLang="zh-CN" dirty="0"/>
              <a:t>Workflow – Intent Inference </a:t>
            </a:r>
            <a:endParaRPr kumimoji="1" lang="zh-CN" altLang="en-US" dirty="0"/>
          </a:p>
        </p:txBody>
      </p:sp>
      <p:pic>
        <p:nvPicPr>
          <p:cNvPr id="4" name="图片 3">
            <a:extLst>
              <a:ext uri="{FF2B5EF4-FFF2-40B4-BE49-F238E27FC236}">
                <a16:creationId xmlns:a16="http://schemas.microsoft.com/office/drawing/2014/main" id="{7B7E8B5A-AF44-D060-B727-831404BD7F71}"/>
              </a:ext>
            </a:extLst>
          </p:cNvPr>
          <p:cNvPicPr>
            <a:picLocks noChangeAspect="1"/>
          </p:cNvPicPr>
          <p:nvPr/>
        </p:nvPicPr>
        <p:blipFill>
          <a:blip r:embed="rId2"/>
          <a:stretch>
            <a:fillRect/>
          </a:stretch>
        </p:blipFill>
        <p:spPr>
          <a:xfrm>
            <a:off x="838200" y="2525468"/>
            <a:ext cx="13131786" cy="3967030"/>
          </a:xfrm>
          <a:prstGeom prst="rect">
            <a:avLst/>
          </a:prstGeom>
        </p:spPr>
      </p:pic>
      <p:sp>
        <p:nvSpPr>
          <p:cNvPr id="2" name="文本框 1">
            <a:extLst>
              <a:ext uri="{FF2B5EF4-FFF2-40B4-BE49-F238E27FC236}">
                <a16:creationId xmlns:a16="http://schemas.microsoft.com/office/drawing/2014/main" id="{430C162E-C4F6-D0A6-E0B7-4D0E7D001AB3}"/>
              </a:ext>
            </a:extLst>
          </p:cNvPr>
          <p:cNvSpPr txBox="1"/>
          <p:nvPr/>
        </p:nvSpPr>
        <p:spPr>
          <a:xfrm>
            <a:off x="13796141" y="7794714"/>
            <a:ext cx="834259" cy="446276"/>
          </a:xfrm>
          <a:prstGeom prst="rect">
            <a:avLst/>
          </a:prstGeom>
          <a:noFill/>
        </p:spPr>
        <p:txBody>
          <a:bodyPr wrap="square" rtlCol="0">
            <a:spAutoFit/>
          </a:bodyPr>
          <a:lstStyle/>
          <a:p>
            <a:pPr algn="ctr"/>
            <a:r>
              <a:rPr kumimoji="1" lang="en-US" altLang="zh-CN" sz="2300" dirty="0">
                <a:latin typeface="Tahoma" panose="020B0604030504040204" pitchFamily="34" charset="0"/>
                <a:ea typeface="Tahoma" panose="020B0604030504040204" pitchFamily="34" charset="0"/>
                <a:cs typeface="Tahoma" panose="020B0604030504040204" pitchFamily="34" charset="0"/>
              </a:rPr>
              <a:t>13</a:t>
            </a:r>
            <a:endParaRPr kumimoji="1" lang="zh-CN" altLang="en-US" sz="23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08210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7E36657-BD88-C53F-E042-ECB3A004C640}"/>
              </a:ext>
            </a:extLst>
          </p:cNvPr>
          <p:cNvSpPr>
            <a:spLocks noGrp="1"/>
          </p:cNvSpPr>
          <p:nvPr>
            <p:ph type="title"/>
          </p:nvPr>
        </p:nvSpPr>
        <p:spPr/>
        <p:txBody>
          <a:bodyPr/>
          <a:lstStyle/>
          <a:p>
            <a:r>
              <a:rPr kumimoji="1" lang="en-US" altLang="zh-CN" dirty="0"/>
              <a:t>Workflow – Finding Documentation Generation</a:t>
            </a:r>
            <a:endParaRPr kumimoji="1" lang="zh-CN" altLang="en-US" dirty="0"/>
          </a:p>
        </p:txBody>
      </p:sp>
      <p:sp>
        <p:nvSpPr>
          <p:cNvPr id="12" name="文本占位符 1">
            <a:extLst>
              <a:ext uri="{FF2B5EF4-FFF2-40B4-BE49-F238E27FC236}">
                <a16:creationId xmlns:a16="http://schemas.microsoft.com/office/drawing/2014/main" id="{9264DB58-B1BB-018D-2DDA-6CD8DFAE5723}"/>
              </a:ext>
            </a:extLst>
          </p:cNvPr>
          <p:cNvSpPr txBox="1">
            <a:spLocks/>
          </p:cNvSpPr>
          <p:nvPr/>
        </p:nvSpPr>
        <p:spPr>
          <a:xfrm>
            <a:off x="6111647" y="1952453"/>
            <a:ext cx="7680553" cy="1322616"/>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buFont typeface="Tahoma"/>
              <a:buNone/>
            </a:pPr>
            <a:r>
              <a:rPr kumimoji="1" lang="en-US" altLang="zh-CN" dirty="0"/>
              <a:t>Data Fact Type: </a:t>
            </a:r>
            <a:r>
              <a:rPr kumimoji="1" lang="en-US" altLang="zh-CN" b="1" dirty="0">
                <a:solidFill>
                  <a:srgbClr val="8C3800"/>
                </a:solidFill>
              </a:rPr>
              <a:t>Outlier, Rank </a:t>
            </a:r>
          </a:p>
        </p:txBody>
      </p:sp>
      <p:sp>
        <p:nvSpPr>
          <p:cNvPr id="16" name="燕尾形箭头 15">
            <a:extLst>
              <a:ext uri="{FF2B5EF4-FFF2-40B4-BE49-F238E27FC236}">
                <a16:creationId xmlns:a16="http://schemas.microsoft.com/office/drawing/2014/main" id="{B3D140DF-E6C9-07EC-1675-72B7EDB226C0}"/>
              </a:ext>
            </a:extLst>
          </p:cNvPr>
          <p:cNvSpPr/>
          <p:nvPr/>
        </p:nvSpPr>
        <p:spPr>
          <a:xfrm rot="7809590">
            <a:off x="8486932" y="2747407"/>
            <a:ext cx="832759" cy="293914"/>
          </a:xfrm>
          <a:prstGeom prst="notchedRightArrow">
            <a:avLst/>
          </a:prstGeom>
          <a:solidFill>
            <a:srgbClr val="1C3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7" name="图片 16">
            <a:extLst>
              <a:ext uri="{FF2B5EF4-FFF2-40B4-BE49-F238E27FC236}">
                <a16:creationId xmlns:a16="http://schemas.microsoft.com/office/drawing/2014/main" id="{28F9B764-7B40-1496-95A1-A65F0064E39F}"/>
              </a:ext>
            </a:extLst>
          </p:cNvPr>
          <p:cNvPicPr>
            <a:picLocks noChangeAspect="1"/>
          </p:cNvPicPr>
          <p:nvPr/>
        </p:nvPicPr>
        <p:blipFill rotWithShape="1">
          <a:blip r:embed="rId3"/>
          <a:srcRect r="1916"/>
          <a:stretch/>
        </p:blipFill>
        <p:spPr>
          <a:xfrm>
            <a:off x="1572985" y="2069011"/>
            <a:ext cx="3056164" cy="4546100"/>
          </a:xfrm>
          <a:prstGeom prst="rect">
            <a:avLst/>
          </a:prstGeom>
        </p:spPr>
      </p:pic>
      <p:sp>
        <p:nvSpPr>
          <p:cNvPr id="7" name="燕尾形箭头 6">
            <a:extLst>
              <a:ext uri="{FF2B5EF4-FFF2-40B4-BE49-F238E27FC236}">
                <a16:creationId xmlns:a16="http://schemas.microsoft.com/office/drawing/2014/main" id="{1B40B2DA-EBA7-8720-1D13-4FD276D805A6}"/>
              </a:ext>
            </a:extLst>
          </p:cNvPr>
          <p:cNvSpPr/>
          <p:nvPr/>
        </p:nvSpPr>
        <p:spPr>
          <a:xfrm rot="5400000">
            <a:off x="11121798" y="2777393"/>
            <a:ext cx="832759" cy="293914"/>
          </a:xfrm>
          <a:prstGeom prst="notchedRightArrow">
            <a:avLst/>
          </a:prstGeom>
          <a:solidFill>
            <a:srgbClr val="1C3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占位符 1">
            <a:extLst>
              <a:ext uri="{FF2B5EF4-FFF2-40B4-BE49-F238E27FC236}">
                <a16:creationId xmlns:a16="http://schemas.microsoft.com/office/drawing/2014/main" id="{DFA2AE62-6367-C08E-4B04-34876CF67AC4}"/>
              </a:ext>
            </a:extLst>
          </p:cNvPr>
          <p:cNvSpPr txBox="1">
            <a:spLocks/>
          </p:cNvSpPr>
          <p:nvPr/>
        </p:nvSpPr>
        <p:spPr>
          <a:xfrm>
            <a:off x="5560896" y="3266574"/>
            <a:ext cx="3508604" cy="1322616"/>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buFont typeface="Tahoma"/>
              <a:buNone/>
            </a:pPr>
            <a:r>
              <a:rPr kumimoji="1" lang="en-US" altLang="zh-CN" dirty="0"/>
              <a:t>The (Year=1980, MPG=33.8) is an outlier in MPG.</a:t>
            </a:r>
            <a:endParaRPr kumimoji="1" lang="en-US" altLang="zh-CN" b="1" dirty="0">
              <a:solidFill>
                <a:srgbClr val="C00000"/>
              </a:solidFill>
            </a:endParaRPr>
          </a:p>
        </p:txBody>
      </p:sp>
      <p:sp>
        <p:nvSpPr>
          <p:cNvPr id="9" name="文本占位符 1">
            <a:extLst>
              <a:ext uri="{FF2B5EF4-FFF2-40B4-BE49-F238E27FC236}">
                <a16:creationId xmlns:a16="http://schemas.microsoft.com/office/drawing/2014/main" id="{9B4BF73D-2CF5-64A3-11D8-D4DFD1255F18}"/>
              </a:ext>
            </a:extLst>
          </p:cNvPr>
          <p:cNvSpPr txBox="1">
            <a:spLocks/>
          </p:cNvSpPr>
          <p:nvPr/>
        </p:nvSpPr>
        <p:spPr>
          <a:xfrm>
            <a:off x="9343078" y="3232299"/>
            <a:ext cx="3508604" cy="1322616"/>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buFont typeface="Tahoma"/>
              <a:buNone/>
            </a:pPr>
            <a:r>
              <a:rPr kumimoji="1" lang="en-US" altLang="zh-CN" dirty="0"/>
              <a:t>The (Year=1980, MPG=33.8) ranks 1st in MPG.</a:t>
            </a:r>
            <a:endParaRPr kumimoji="1" lang="en-US" altLang="zh-CN" b="1" dirty="0">
              <a:solidFill>
                <a:srgbClr val="C00000"/>
              </a:solidFill>
            </a:endParaRPr>
          </a:p>
        </p:txBody>
      </p:sp>
      <p:pic>
        <p:nvPicPr>
          <p:cNvPr id="10" name="Picture 2" descr="ChatGPT - 維基百科，自由的百科全書">
            <a:extLst>
              <a:ext uri="{FF2B5EF4-FFF2-40B4-BE49-F238E27FC236}">
                <a16:creationId xmlns:a16="http://schemas.microsoft.com/office/drawing/2014/main" id="{31E23ED8-FA22-F55C-E10D-1956CFABB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1882" y="4820772"/>
            <a:ext cx="727372" cy="727372"/>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占位符 1">
            <a:extLst>
              <a:ext uri="{FF2B5EF4-FFF2-40B4-BE49-F238E27FC236}">
                <a16:creationId xmlns:a16="http://schemas.microsoft.com/office/drawing/2014/main" id="{54EB1B06-4D16-1E4D-814B-EF3607FDBB84}"/>
              </a:ext>
            </a:extLst>
          </p:cNvPr>
          <p:cNvSpPr txBox="1">
            <a:spLocks/>
          </p:cNvSpPr>
          <p:nvPr/>
        </p:nvSpPr>
        <p:spPr>
          <a:xfrm>
            <a:off x="6541608" y="5965112"/>
            <a:ext cx="6641495" cy="1322616"/>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buFont typeface="Tahoma"/>
              <a:buNone/>
            </a:pPr>
            <a:r>
              <a:rPr kumimoji="1" lang="en-US" altLang="zh-CN" dirty="0"/>
              <a:t>The Year</a:t>
            </a:r>
            <a:r>
              <a:rPr kumimoji="1" lang="zh-CN" altLang="en-US" dirty="0"/>
              <a:t> </a:t>
            </a:r>
            <a:r>
              <a:rPr kumimoji="1" lang="en-US" altLang="zh-CN" dirty="0"/>
              <a:t>1980</a:t>
            </a:r>
            <a:r>
              <a:rPr kumimoji="1" lang="zh-CN" altLang="en-US" dirty="0"/>
              <a:t> </a:t>
            </a:r>
            <a:r>
              <a:rPr kumimoji="1" lang="en-US" altLang="zh-CN" dirty="0"/>
              <a:t>has the highest MPG of 33.8, which is an outlier.</a:t>
            </a:r>
            <a:endParaRPr kumimoji="1" lang="en-US" altLang="zh-CN" b="1" dirty="0">
              <a:solidFill>
                <a:srgbClr val="C00000"/>
              </a:solidFill>
            </a:endParaRPr>
          </a:p>
        </p:txBody>
      </p:sp>
      <p:sp>
        <p:nvSpPr>
          <p:cNvPr id="14" name="燕尾形箭头 13">
            <a:extLst>
              <a:ext uri="{FF2B5EF4-FFF2-40B4-BE49-F238E27FC236}">
                <a16:creationId xmlns:a16="http://schemas.microsoft.com/office/drawing/2014/main" id="{BDE22B3F-16ED-824B-2FB8-CD3A64E99373}"/>
              </a:ext>
            </a:extLst>
          </p:cNvPr>
          <p:cNvSpPr/>
          <p:nvPr/>
        </p:nvSpPr>
        <p:spPr>
          <a:xfrm rot="3005687">
            <a:off x="7759657" y="5257613"/>
            <a:ext cx="1329160" cy="254148"/>
          </a:xfrm>
          <a:prstGeom prst="notchedRightArrow">
            <a:avLst/>
          </a:prstGeom>
          <a:solidFill>
            <a:srgbClr val="1C3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燕尾形箭头 18">
            <a:extLst>
              <a:ext uri="{FF2B5EF4-FFF2-40B4-BE49-F238E27FC236}">
                <a16:creationId xmlns:a16="http://schemas.microsoft.com/office/drawing/2014/main" id="{6A5676DA-CBFD-E375-E5DA-DBBCE4225A07}"/>
              </a:ext>
            </a:extLst>
          </p:cNvPr>
          <p:cNvSpPr/>
          <p:nvPr/>
        </p:nvSpPr>
        <p:spPr>
          <a:xfrm rot="7758086">
            <a:off x="9197776" y="5243281"/>
            <a:ext cx="1329160" cy="254148"/>
          </a:xfrm>
          <a:prstGeom prst="notchedRightArrow">
            <a:avLst/>
          </a:prstGeom>
          <a:solidFill>
            <a:srgbClr val="1C3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占位符 1">
            <a:extLst>
              <a:ext uri="{FF2B5EF4-FFF2-40B4-BE49-F238E27FC236}">
                <a16:creationId xmlns:a16="http://schemas.microsoft.com/office/drawing/2014/main" id="{39BA8677-8A7A-B59A-6368-4C3F600A74C2}"/>
              </a:ext>
            </a:extLst>
          </p:cNvPr>
          <p:cNvSpPr txBox="1">
            <a:spLocks/>
          </p:cNvSpPr>
          <p:nvPr/>
        </p:nvSpPr>
        <p:spPr>
          <a:xfrm>
            <a:off x="9348371" y="2645872"/>
            <a:ext cx="1767473" cy="496983"/>
          </a:xfrm>
          <a:prstGeom prst="rect">
            <a:avLst/>
          </a:prstGeom>
          <a:solidFill>
            <a:schemeClr val="accent6">
              <a:lumMod val="85000"/>
              <a:alpha val="35000"/>
            </a:schemeClr>
          </a:solidFill>
          <a:ln w="19050">
            <a:solidFill>
              <a:srgbClr val="1C3160"/>
            </a:solidFill>
          </a:ln>
        </p:spPr>
        <p:txBody>
          <a:bodyPr spcFirstLastPara="1" wrap="square" lIns="36000" tIns="0" rIns="0" bIns="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buFont typeface="Tahoma"/>
              <a:buNone/>
            </a:pPr>
            <a:r>
              <a:rPr kumimoji="1" lang="en-US" altLang="zh-CN" dirty="0">
                <a:solidFill>
                  <a:schemeClr val="bg2"/>
                </a:solidFill>
              </a:rPr>
              <a:t>Template</a:t>
            </a:r>
          </a:p>
        </p:txBody>
      </p:sp>
      <p:sp>
        <p:nvSpPr>
          <p:cNvPr id="4" name="矩形 3">
            <a:extLst>
              <a:ext uri="{FF2B5EF4-FFF2-40B4-BE49-F238E27FC236}">
                <a16:creationId xmlns:a16="http://schemas.microsoft.com/office/drawing/2014/main" id="{8E878D32-159A-2BB5-05E6-34947C12ED58}"/>
              </a:ext>
            </a:extLst>
          </p:cNvPr>
          <p:cNvSpPr/>
          <p:nvPr/>
        </p:nvSpPr>
        <p:spPr>
          <a:xfrm>
            <a:off x="7222834" y="3653135"/>
            <a:ext cx="184731" cy="923330"/>
          </a:xfrm>
          <a:prstGeom prst="rect">
            <a:avLst/>
          </a:prstGeom>
          <a:noFill/>
        </p:spPr>
        <p:txBody>
          <a:bodyPr wrap="none" lIns="91440" tIns="45720" rIns="91440" bIns="45720">
            <a:spAutoFit/>
          </a:bodyPr>
          <a:lstStyle/>
          <a:p>
            <a:pPr algn="ctr"/>
            <a:endParaRPr lang="zh-CN" alt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文本占位符 1">
            <a:extLst>
              <a:ext uri="{FF2B5EF4-FFF2-40B4-BE49-F238E27FC236}">
                <a16:creationId xmlns:a16="http://schemas.microsoft.com/office/drawing/2014/main" id="{AB516E42-04A3-0C93-BAD4-FC8BA6350E42}"/>
              </a:ext>
            </a:extLst>
          </p:cNvPr>
          <p:cNvSpPr txBox="1">
            <a:spLocks/>
          </p:cNvSpPr>
          <p:nvPr/>
        </p:nvSpPr>
        <p:spPr>
          <a:xfrm>
            <a:off x="10306866" y="4800834"/>
            <a:ext cx="4235045" cy="1322616"/>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buNone/>
            </a:pPr>
            <a:r>
              <a:rPr lang="en-US" altLang="zh-CN" dirty="0">
                <a:solidFill>
                  <a:srgbClr val="8C3800"/>
                </a:solidFill>
              </a:rPr>
              <a:t>accurate, concise, human-like</a:t>
            </a:r>
          </a:p>
        </p:txBody>
      </p:sp>
      <p:sp>
        <p:nvSpPr>
          <p:cNvPr id="6" name="文本占位符 1">
            <a:extLst>
              <a:ext uri="{FF2B5EF4-FFF2-40B4-BE49-F238E27FC236}">
                <a16:creationId xmlns:a16="http://schemas.microsoft.com/office/drawing/2014/main" id="{0164CC2D-5BDF-E876-17C4-6148401CC8D5}"/>
              </a:ext>
            </a:extLst>
          </p:cNvPr>
          <p:cNvSpPr txBox="1">
            <a:spLocks/>
          </p:cNvSpPr>
          <p:nvPr/>
        </p:nvSpPr>
        <p:spPr>
          <a:xfrm>
            <a:off x="1943613" y="6513746"/>
            <a:ext cx="3237739" cy="604156"/>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lgn="ctr">
              <a:buFont typeface="Tahoma"/>
              <a:buNone/>
            </a:pPr>
            <a:r>
              <a:rPr kumimoji="1" lang="en-US" altLang="zh-CN" sz="2300" dirty="0"/>
              <a:t>User</a:t>
            </a:r>
            <a:r>
              <a:rPr kumimoji="1" lang="zh-CN" altLang="en-US" sz="2300" dirty="0"/>
              <a:t> </a:t>
            </a:r>
            <a:r>
              <a:rPr kumimoji="1" lang="en-US" altLang="zh-CN" sz="2300" dirty="0"/>
              <a:t>Input</a:t>
            </a:r>
          </a:p>
          <a:p>
            <a:pPr marL="57150" indent="0" algn="ctr">
              <a:buFont typeface="Tahoma"/>
              <a:buNone/>
            </a:pPr>
            <a:r>
              <a:rPr kumimoji="1" lang="en-US" altLang="zh-CN" sz="2300" dirty="0"/>
              <a:t>Visualization &amp; Sketch</a:t>
            </a:r>
            <a:endParaRPr kumimoji="1" lang="zh-CN" altLang="en-US" sz="2300" dirty="0"/>
          </a:p>
        </p:txBody>
      </p:sp>
      <p:sp>
        <p:nvSpPr>
          <p:cNvPr id="11" name="文本框 10">
            <a:extLst>
              <a:ext uri="{FF2B5EF4-FFF2-40B4-BE49-F238E27FC236}">
                <a16:creationId xmlns:a16="http://schemas.microsoft.com/office/drawing/2014/main" id="{3774AF2D-BBBC-B1A1-1875-0D34DA810715}"/>
              </a:ext>
            </a:extLst>
          </p:cNvPr>
          <p:cNvSpPr txBox="1"/>
          <p:nvPr/>
        </p:nvSpPr>
        <p:spPr>
          <a:xfrm>
            <a:off x="13796141" y="7794714"/>
            <a:ext cx="834259" cy="446276"/>
          </a:xfrm>
          <a:prstGeom prst="rect">
            <a:avLst/>
          </a:prstGeom>
          <a:noFill/>
        </p:spPr>
        <p:txBody>
          <a:bodyPr wrap="square" rtlCol="0">
            <a:spAutoFit/>
          </a:bodyPr>
          <a:lstStyle/>
          <a:p>
            <a:pPr algn="ctr"/>
            <a:r>
              <a:rPr kumimoji="1" lang="en-US" altLang="zh-CN" sz="2300" dirty="0">
                <a:latin typeface="Tahoma" panose="020B0604030504040204" pitchFamily="34" charset="0"/>
                <a:ea typeface="Tahoma" panose="020B0604030504040204" pitchFamily="34" charset="0"/>
                <a:cs typeface="Tahoma" panose="020B0604030504040204" pitchFamily="34" charset="0"/>
              </a:rPr>
              <a:t>14</a:t>
            </a:r>
            <a:endParaRPr kumimoji="1" lang="zh-CN" altLang="en-US" sz="23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2753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2" nodeType="clickEffect">
                                  <p:stCondLst>
                                    <p:cond delay="0"/>
                                  </p:stCondLst>
                                  <p:childTnLst>
                                    <p:set>
                                      <p:cBhvr>
                                        <p:cTn id="33" dur="1" fill="hold">
                                          <p:stCondLst>
                                            <p:cond delay="0"/>
                                          </p:stCondLst>
                                        </p:cTn>
                                        <p:tgtEl>
                                          <p:spTgt spid="5"/>
                                        </p:tgtEl>
                                        <p:attrNameLst>
                                          <p:attrName>style.visibility</p:attrName>
                                        </p:attrNameLst>
                                      </p:cBhvr>
                                      <p:to>
                                        <p:strVal val="hidden"/>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animBg="1"/>
      <p:bldP spid="8" grpId="0"/>
      <p:bldP spid="9" grpId="0"/>
      <p:bldP spid="13" grpId="0"/>
      <p:bldP spid="14" grpId="0" animBg="1"/>
      <p:bldP spid="19" grpId="0" animBg="1"/>
      <p:bldP spid="2" grpId="0" animBg="1"/>
      <p:bldP spid="5" grpId="0"/>
      <p:bldP spid="5"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53AEC07-2145-E616-75C7-9E84729219B2}"/>
              </a:ext>
            </a:extLst>
          </p:cNvPr>
          <p:cNvSpPr>
            <a:spLocks noGrp="1"/>
          </p:cNvSpPr>
          <p:nvPr>
            <p:ph type="title"/>
          </p:nvPr>
        </p:nvSpPr>
        <p:spPr/>
        <p:txBody>
          <a:bodyPr/>
          <a:lstStyle/>
          <a:p>
            <a:r>
              <a:rPr kumimoji="1" lang="en-US" altLang="zh-CN" dirty="0"/>
              <a:t>Workflow</a:t>
            </a:r>
            <a:endParaRPr kumimoji="1" lang="zh-CN" altLang="en-US" dirty="0"/>
          </a:p>
        </p:txBody>
      </p:sp>
      <p:pic>
        <p:nvPicPr>
          <p:cNvPr id="4" name="图片 3">
            <a:extLst>
              <a:ext uri="{FF2B5EF4-FFF2-40B4-BE49-F238E27FC236}">
                <a16:creationId xmlns:a16="http://schemas.microsoft.com/office/drawing/2014/main" id="{0EB13CB7-D5DA-A973-FDC4-FA42A0DD4E99}"/>
              </a:ext>
            </a:extLst>
          </p:cNvPr>
          <p:cNvPicPr>
            <a:picLocks noChangeAspect="1"/>
          </p:cNvPicPr>
          <p:nvPr/>
        </p:nvPicPr>
        <p:blipFill rotWithShape="1">
          <a:blip r:embed="rId3"/>
          <a:srcRect l="57736" t="6656" r="3399" b="3822"/>
          <a:stretch/>
        </p:blipFill>
        <p:spPr>
          <a:xfrm>
            <a:off x="4333943" y="2006098"/>
            <a:ext cx="3020673" cy="3926760"/>
          </a:xfrm>
          <a:prstGeom prst="rect">
            <a:avLst/>
          </a:prstGeom>
        </p:spPr>
      </p:pic>
      <p:pic>
        <p:nvPicPr>
          <p:cNvPr id="5" name="图片 4">
            <a:extLst>
              <a:ext uri="{FF2B5EF4-FFF2-40B4-BE49-F238E27FC236}">
                <a16:creationId xmlns:a16="http://schemas.microsoft.com/office/drawing/2014/main" id="{57AED157-88E4-21CC-7610-4803D7EF33BD}"/>
              </a:ext>
            </a:extLst>
          </p:cNvPr>
          <p:cNvPicPr>
            <a:picLocks noChangeAspect="1"/>
          </p:cNvPicPr>
          <p:nvPr/>
        </p:nvPicPr>
        <p:blipFill rotWithShape="1">
          <a:blip r:embed="rId4"/>
          <a:srcRect r="1916"/>
          <a:stretch/>
        </p:blipFill>
        <p:spPr>
          <a:xfrm>
            <a:off x="838200" y="1883749"/>
            <a:ext cx="2722057" cy="4049110"/>
          </a:xfrm>
          <a:prstGeom prst="rect">
            <a:avLst/>
          </a:prstGeom>
        </p:spPr>
      </p:pic>
      <p:pic>
        <p:nvPicPr>
          <p:cNvPr id="6" name="图片 5">
            <a:extLst>
              <a:ext uri="{FF2B5EF4-FFF2-40B4-BE49-F238E27FC236}">
                <a16:creationId xmlns:a16="http://schemas.microsoft.com/office/drawing/2014/main" id="{AF130D3D-6802-7004-CA2F-72A00ED69991}"/>
              </a:ext>
            </a:extLst>
          </p:cNvPr>
          <p:cNvPicPr>
            <a:picLocks noChangeAspect="1"/>
          </p:cNvPicPr>
          <p:nvPr/>
        </p:nvPicPr>
        <p:blipFill>
          <a:blip r:embed="rId5"/>
          <a:srcRect/>
          <a:stretch/>
        </p:blipFill>
        <p:spPr>
          <a:xfrm>
            <a:off x="8027940" y="2006098"/>
            <a:ext cx="6273508" cy="4217404"/>
          </a:xfrm>
          <a:prstGeom prst="rect">
            <a:avLst/>
          </a:prstGeom>
        </p:spPr>
      </p:pic>
      <p:sp>
        <p:nvSpPr>
          <p:cNvPr id="7" name="文本占位符 1">
            <a:extLst>
              <a:ext uri="{FF2B5EF4-FFF2-40B4-BE49-F238E27FC236}">
                <a16:creationId xmlns:a16="http://schemas.microsoft.com/office/drawing/2014/main" id="{5EC4D897-E7F5-A018-8652-CF5F73B1F2B8}"/>
              </a:ext>
            </a:extLst>
          </p:cNvPr>
          <p:cNvSpPr txBox="1">
            <a:spLocks/>
          </p:cNvSpPr>
          <p:nvPr/>
        </p:nvSpPr>
        <p:spPr>
          <a:xfrm>
            <a:off x="758756" y="5997501"/>
            <a:ext cx="3237739" cy="604156"/>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lgn="ctr">
              <a:buFont typeface="Tahoma"/>
              <a:buNone/>
            </a:pPr>
            <a:r>
              <a:rPr kumimoji="1" lang="en-US" altLang="zh-CN" sz="2300" dirty="0"/>
              <a:t>User</a:t>
            </a:r>
            <a:r>
              <a:rPr kumimoji="1" lang="zh-CN" altLang="en-US" sz="2300" dirty="0"/>
              <a:t> </a:t>
            </a:r>
            <a:r>
              <a:rPr kumimoji="1" lang="en-US" altLang="zh-CN" sz="2300" dirty="0"/>
              <a:t>Input</a:t>
            </a:r>
          </a:p>
          <a:p>
            <a:pPr marL="57150" indent="0" algn="ctr">
              <a:buFont typeface="Tahoma"/>
              <a:buNone/>
            </a:pPr>
            <a:r>
              <a:rPr kumimoji="1" lang="en-US" altLang="zh-CN" sz="2300" dirty="0"/>
              <a:t>Visualization &amp; Sketch</a:t>
            </a:r>
            <a:endParaRPr kumimoji="1" lang="zh-CN" altLang="en-US" sz="2300" dirty="0"/>
          </a:p>
        </p:txBody>
      </p:sp>
      <p:sp>
        <p:nvSpPr>
          <p:cNvPr id="8" name="文本占位符 1">
            <a:extLst>
              <a:ext uri="{FF2B5EF4-FFF2-40B4-BE49-F238E27FC236}">
                <a16:creationId xmlns:a16="http://schemas.microsoft.com/office/drawing/2014/main" id="{F0772E42-8EC7-59A4-6AE1-01CA33937E12}"/>
              </a:ext>
            </a:extLst>
          </p:cNvPr>
          <p:cNvSpPr txBox="1">
            <a:spLocks/>
          </p:cNvSpPr>
          <p:nvPr/>
        </p:nvSpPr>
        <p:spPr>
          <a:xfrm>
            <a:off x="8950778" y="5997501"/>
            <a:ext cx="4841422" cy="604156"/>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buFont typeface="Tahoma"/>
              <a:buNone/>
            </a:pPr>
            <a:r>
              <a:rPr kumimoji="1" lang="en-US" altLang="zh-CN" sz="2300" dirty="0"/>
              <a:t>Generated documentation</a:t>
            </a:r>
            <a:endParaRPr kumimoji="1" lang="zh-CN" altLang="en-US" sz="2300" dirty="0"/>
          </a:p>
        </p:txBody>
      </p:sp>
      <p:sp>
        <p:nvSpPr>
          <p:cNvPr id="9" name="右箭头 8">
            <a:extLst>
              <a:ext uri="{FF2B5EF4-FFF2-40B4-BE49-F238E27FC236}">
                <a16:creationId xmlns:a16="http://schemas.microsoft.com/office/drawing/2014/main" id="{CE09C620-4426-A718-5289-5685029D588B}"/>
              </a:ext>
            </a:extLst>
          </p:cNvPr>
          <p:cNvSpPr/>
          <p:nvPr/>
        </p:nvSpPr>
        <p:spPr>
          <a:xfrm>
            <a:off x="3692056" y="3502424"/>
            <a:ext cx="590490" cy="304800"/>
          </a:xfrm>
          <a:prstGeom prst="rightArrow">
            <a:avLst/>
          </a:prstGeom>
          <a:solidFill>
            <a:srgbClr val="8C3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右箭头 9">
            <a:extLst>
              <a:ext uri="{FF2B5EF4-FFF2-40B4-BE49-F238E27FC236}">
                <a16:creationId xmlns:a16="http://schemas.microsoft.com/office/drawing/2014/main" id="{F6516451-F0B0-3E21-3671-8F495F398856}"/>
              </a:ext>
            </a:extLst>
          </p:cNvPr>
          <p:cNvSpPr/>
          <p:nvPr/>
        </p:nvSpPr>
        <p:spPr>
          <a:xfrm>
            <a:off x="7437450" y="3519357"/>
            <a:ext cx="590490" cy="304800"/>
          </a:xfrm>
          <a:prstGeom prst="rightArrow">
            <a:avLst/>
          </a:prstGeom>
          <a:solidFill>
            <a:srgbClr val="8C3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占位符 1">
            <a:extLst>
              <a:ext uri="{FF2B5EF4-FFF2-40B4-BE49-F238E27FC236}">
                <a16:creationId xmlns:a16="http://schemas.microsoft.com/office/drawing/2014/main" id="{27D63DAE-3140-3F82-B011-EF91B980C987}"/>
              </a:ext>
            </a:extLst>
          </p:cNvPr>
          <p:cNvSpPr txBox="1">
            <a:spLocks/>
          </p:cNvSpPr>
          <p:nvPr/>
        </p:nvSpPr>
        <p:spPr>
          <a:xfrm>
            <a:off x="4238345" y="5997501"/>
            <a:ext cx="3237739" cy="604156"/>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lgn="ctr">
              <a:buFont typeface="Tahoma"/>
              <a:buNone/>
            </a:pPr>
            <a:r>
              <a:rPr kumimoji="1" lang="en-US" altLang="zh-CN" sz="2300" dirty="0"/>
              <a:t>Computation module</a:t>
            </a:r>
            <a:endParaRPr kumimoji="1" lang="zh-CN" altLang="en-US" sz="2300" dirty="0"/>
          </a:p>
        </p:txBody>
      </p:sp>
      <p:sp>
        <p:nvSpPr>
          <p:cNvPr id="2" name="文本框 1">
            <a:extLst>
              <a:ext uri="{FF2B5EF4-FFF2-40B4-BE49-F238E27FC236}">
                <a16:creationId xmlns:a16="http://schemas.microsoft.com/office/drawing/2014/main" id="{AAC70333-7EF0-A5F3-9F75-2C452EB7EA47}"/>
              </a:ext>
            </a:extLst>
          </p:cNvPr>
          <p:cNvSpPr txBox="1"/>
          <p:nvPr/>
        </p:nvSpPr>
        <p:spPr>
          <a:xfrm>
            <a:off x="13796141" y="7794714"/>
            <a:ext cx="834259" cy="446276"/>
          </a:xfrm>
          <a:prstGeom prst="rect">
            <a:avLst/>
          </a:prstGeom>
          <a:noFill/>
        </p:spPr>
        <p:txBody>
          <a:bodyPr wrap="square" rtlCol="0">
            <a:spAutoFit/>
          </a:bodyPr>
          <a:lstStyle/>
          <a:p>
            <a:pPr algn="ctr"/>
            <a:r>
              <a:rPr kumimoji="1" lang="en-US" altLang="zh-CN" sz="2300" dirty="0">
                <a:latin typeface="Tahoma" panose="020B0604030504040204" pitchFamily="34" charset="0"/>
                <a:ea typeface="Tahoma" panose="020B0604030504040204" pitchFamily="34" charset="0"/>
                <a:cs typeface="Tahoma" panose="020B0604030504040204" pitchFamily="34" charset="0"/>
              </a:rPr>
              <a:t>15</a:t>
            </a:r>
            <a:endParaRPr kumimoji="1" lang="zh-CN" altLang="en-US" sz="23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98999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DECDCD8-26CA-A7C3-FC37-0D411D33B75A}"/>
              </a:ext>
            </a:extLst>
          </p:cNvPr>
          <p:cNvSpPr>
            <a:spLocks noGrp="1"/>
          </p:cNvSpPr>
          <p:nvPr>
            <p:ph type="title"/>
          </p:nvPr>
        </p:nvSpPr>
        <p:spPr/>
        <p:txBody>
          <a:bodyPr/>
          <a:lstStyle/>
          <a:p>
            <a:r>
              <a:rPr kumimoji="1" lang="en-US" altLang="zh-CN" dirty="0"/>
              <a:t>Workflow – Refinement </a:t>
            </a:r>
            <a:endParaRPr kumimoji="1" lang="zh-CN" altLang="en-US" dirty="0"/>
          </a:p>
        </p:txBody>
      </p:sp>
      <p:sp>
        <p:nvSpPr>
          <p:cNvPr id="6" name="文本占位符 1">
            <a:extLst>
              <a:ext uri="{FF2B5EF4-FFF2-40B4-BE49-F238E27FC236}">
                <a16:creationId xmlns:a16="http://schemas.microsoft.com/office/drawing/2014/main" id="{40244ED8-8179-779F-A00F-71FE6B541FB5}"/>
              </a:ext>
            </a:extLst>
          </p:cNvPr>
          <p:cNvSpPr txBox="1">
            <a:spLocks/>
          </p:cNvSpPr>
          <p:nvPr/>
        </p:nvSpPr>
        <p:spPr>
          <a:xfrm>
            <a:off x="2676575" y="4004725"/>
            <a:ext cx="1178379" cy="587827"/>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buFont typeface="Tahoma"/>
              <a:buNone/>
            </a:pPr>
            <a:r>
              <a:rPr kumimoji="1" lang="en-US" altLang="zh-CN"/>
              <a:t>Add</a:t>
            </a:r>
            <a:endParaRPr kumimoji="1" lang="zh-CN" altLang="en-US" dirty="0"/>
          </a:p>
        </p:txBody>
      </p:sp>
      <p:pic>
        <p:nvPicPr>
          <p:cNvPr id="8" name="edit">
            <a:hlinkClick r:id="" action="ppaction://media"/>
            <a:extLst>
              <a:ext uri="{FF2B5EF4-FFF2-40B4-BE49-F238E27FC236}">
                <a16:creationId xmlns:a16="http://schemas.microsoft.com/office/drawing/2014/main" id="{36BD909C-F698-1A25-1CE4-4CF47BFA651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21224" t="49961" r="13673" b="18621"/>
          <a:stretch/>
        </p:blipFill>
        <p:spPr>
          <a:xfrm>
            <a:off x="8160675" y="1664772"/>
            <a:ext cx="6120000" cy="1919083"/>
          </a:xfrm>
          <a:prstGeom prst="rect">
            <a:avLst/>
          </a:prstGeom>
        </p:spPr>
      </p:pic>
      <p:pic>
        <p:nvPicPr>
          <p:cNvPr id="9" name="group">
            <a:hlinkClick r:id="" action="ppaction://media"/>
            <a:extLst>
              <a:ext uri="{FF2B5EF4-FFF2-40B4-BE49-F238E27FC236}">
                <a16:creationId xmlns:a16="http://schemas.microsoft.com/office/drawing/2014/main" id="{12DADB8D-0047-21F7-F78A-EABADA39B14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4"/>
          <a:srcRect l="21249" t="49923" r="13711" b="18468"/>
          <a:stretch/>
        </p:blipFill>
        <p:spPr>
          <a:xfrm>
            <a:off x="1051038" y="3690604"/>
            <a:ext cx="6270002" cy="1980000"/>
          </a:xfrm>
          <a:prstGeom prst="rect">
            <a:avLst/>
          </a:prstGeom>
        </p:spPr>
      </p:pic>
      <p:pic>
        <p:nvPicPr>
          <p:cNvPr id="10" name="delete">
            <a:hlinkClick r:id="" action="ppaction://media"/>
            <a:extLst>
              <a:ext uri="{FF2B5EF4-FFF2-40B4-BE49-F238E27FC236}">
                <a16:creationId xmlns:a16="http://schemas.microsoft.com/office/drawing/2014/main" id="{2CFFB4B9-8E3F-E051-12BA-851D4587B080}"/>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5"/>
          <a:srcRect l="21224" t="49372" r="13673" b="18659"/>
          <a:stretch/>
        </p:blipFill>
        <p:spPr>
          <a:xfrm>
            <a:off x="8160675" y="3668024"/>
            <a:ext cx="6205468" cy="1980000"/>
          </a:xfrm>
          <a:prstGeom prst="rect">
            <a:avLst/>
          </a:prstGeom>
        </p:spPr>
      </p:pic>
      <p:cxnSp>
        <p:nvCxnSpPr>
          <p:cNvPr id="14" name="直线连接符 13">
            <a:extLst>
              <a:ext uri="{FF2B5EF4-FFF2-40B4-BE49-F238E27FC236}">
                <a16:creationId xmlns:a16="http://schemas.microsoft.com/office/drawing/2014/main" id="{5049B6CC-BB53-3757-982B-13C637A56E02}"/>
              </a:ext>
            </a:extLst>
          </p:cNvPr>
          <p:cNvCxnSpPr>
            <a:cxnSpLocks/>
          </p:cNvCxnSpPr>
          <p:nvPr/>
        </p:nvCxnSpPr>
        <p:spPr>
          <a:xfrm>
            <a:off x="394141" y="5695891"/>
            <a:ext cx="13850007" cy="9539"/>
          </a:xfrm>
          <a:prstGeom prst="line">
            <a:avLst/>
          </a:prstGeom>
          <a:ln w="19050">
            <a:solidFill>
              <a:srgbClr val="8C3800"/>
            </a:solidFill>
            <a:prstDash val="dash"/>
          </a:ln>
        </p:spPr>
        <p:style>
          <a:lnRef idx="1">
            <a:schemeClr val="accent1"/>
          </a:lnRef>
          <a:fillRef idx="0">
            <a:schemeClr val="accent1"/>
          </a:fillRef>
          <a:effectRef idx="0">
            <a:schemeClr val="accent1"/>
          </a:effectRef>
          <a:fontRef idx="minor">
            <a:schemeClr val="tx1"/>
          </a:fontRef>
        </p:style>
      </p:cxnSp>
      <p:cxnSp>
        <p:nvCxnSpPr>
          <p:cNvPr id="15" name="直线连接符 14">
            <a:extLst>
              <a:ext uri="{FF2B5EF4-FFF2-40B4-BE49-F238E27FC236}">
                <a16:creationId xmlns:a16="http://schemas.microsoft.com/office/drawing/2014/main" id="{E9CDC352-2B13-EE3B-4429-9E166A5A847A}"/>
              </a:ext>
            </a:extLst>
          </p:cNvPr>
          <p:cNvCxnSpPr>
            <a:cxnSpLocks/>
          </p:cNvCxnSpPr>
          <p:nvPr/>
        </p:nvCxnSpPr>
        <p:spPr>
          <a:xfrm flipH="1">
            <a:off x="7528037" y="1752600"/>
            <a:ext cx="1" cy="3918004"/>
          </a:xfrm>
          <a:prstGeom prst="line">
            <a:avLst/>
          </a:prstGeom>
          <a:ln w="19050">
            <a:solidFill>
              <a:srgbClr val="8C3800"/>
            </a:solidFill>
            <a:prstDash val="dash"/>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EF928960-997C-CA89-F719-2AD77A94EF15}"/>
              </a:ext>
            </a:extLst>
          </p:cNvPr>
          <p:cNvSpPr/>
          <p:nvPr/>
        </p:nvSpPr>
        <p:spPr>
          <a:xfrm>
            <a:off x="930169" y="7372198"/>
            <a:ext cx="13313979" cy="2267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9" name="order">
            <a:hlinkClick r:id="" action="ppaction://media"/>
            <a:extLst>
              <a:ext uri="{FF2B5EF4-FFF2-40B4-BE49-F238E27FC236}">
                <a16:creationId xmlns:a16="http://schemas.microsoft.com/office/drawing/2014/main" id="{386A2C33-D203-89F6-3017-B80105EFA924}"/>
              </a:ext>
            </a:extLst>
          </p:cNvPr>
          <p:cNvPicPr>
            <a:picLocks noChangeAspect="1"/>
          </p:cNvPicPr>
          <p:nvPr>
            <a:videoFile r:link="rId8"/>
            <p:extLst>
              <p:ext uri="{DAA4B4D4-6D71-4841-9C94-3DE7FCFB9230}">
                <p14:media xmlns:p14="http://schemas.microsoft.com/office/powerpoint/2010/main" r:embed="rId7"/>
              </p:ext>
            </p:extLst>
          </p:nvPr>
        </p:nvPicPr>
        <p:blipFill rotWithShape="1">
          <a:blip r:embed="rId16"/>
          <a:srcRect l="21298" t="49353" r="13599" b="18775"/>
          <a:stretch/>
        </p:blipFill>
        <p:spPr>
          <a:xfrm>
            <a:off x="3265764" y="5790830"/>
            <a:ext cx="6224122" cy="1980000"/>
          </a:xfrm>
          <a:prstGeom prst="rect">
            <a:avLst/>
          </a:prstGeom>
        </p:spPr>
      </p:pic>
      <p:sp>
        <p:nvSpPr>
          <p:cNvPr id="20" name="文本占位符 1">
            <a:extLst>
              <a:ext uri="{FF2B5EF4-FFF2-40B4-BE49-F238E27FC236}">
                <a16:creationId xmlns:a16="http://schemas.microsoft.com/office/drawing/2014/main" id="{B9190490-1928-9B0D-ED67-6C7C89D63462}"/>
              </a:ext>
            </a:extLst>
          </p:cNvPr>
          <p:cNvSpPr txBox="1">
            <a:spLocks/>
          </p:cNvSpPr>
          <p:nvPr/>
        </p:nvSpPr>
        <p:spPr>
          <a:xfrm>
            <a:off x="260072" y="1519044"/>
            <a:ext cx="1103710" cy="579714"/>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buFont typeface="Tahoma"/>
              <a:buNone/>
            </a:pPr>
            <a:r>
              <a:rPr kumimoji="1" lang="en-US" altLang="zh-CN" sz="2400" dirty="0"/>
              <a:t>Add</a:t>
            </a:r>
            <a:endParaRPr kumimoji="1" lang="en-US" altLang="zh-CN" sz="2400" b="1" dirty="0">
              <a:solidFill>
                <a:srgbClr val="C00000"/>
              </a:solidFill>
            </a:endParaRPr>
          </a:p>
        </p:txBody>
      </p:sp>
      <p:sp>
        <p:nvSpPr>
          <p:cNvPr id="21" name="文本占位符 1">
            <a:extLst>
              <a:ext uri="{FF2B5EF4-FFF2-40B4-BE49-F238E27FC236}">
                <a16:creationId xmlns:a16="http://schemas.microsoft.com/office/drawing/2014/main" id="{D72DBEA2-DD03-7E80-AD3B-B4222F3916DB}"/>
              </a:ext>
            </a:extLst>
          </p:cNvPr>
          <p:cNvSpPr txBox="1">
            <a:spLocks/>
          </p:cNvSpPr>
          <p:nvPr/>
        </p:nvSpPr>
        <p:spPr>
          <a:xfrm>
            <a:off x="172561" y="3577100"/>
            <a:ext cx="1325161" cy="579714"/>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buFont typeface="Tahoma"/>
              <a:buNone/>
            </a:pPr>
            <a:r>
              <a:rPr kumimoji="1" lang="en-US" altLang="zh-CN" sz="2400" dirty="0"/>
              <a:t>Group</a:t>
            </a:r>
            <a:endParaRPr kumimoji="1" lang="en-US" altLang="zh-CN" sz="2400" b="1" dirty="0">
              <a:solidFill>
                <a:srgbClr val="C00000"/>
              </a:solidFill>
            </a:endParaRPr>
          </a:p>
        </p:txBody>
      </p:sp>
      <p:pic>
        <p:nvPicPr>
          <p:cNvPr id="22" name="add1">
            <a:hlinkClick r:id="" action="ppaction://media"/>
            <a:extLst>
              <a:ext uri="{FF2B5EF4-FFF2-40B4-BE49-F238E27FC236}">
                <a16:creationId xmlns:a16="http://schemas.microsoft.com/office/drawing/2014/main" id="{7CE95555-5C08-9E72-3DF0-F2C49656E4FF}"/>
              </a:ext>
            </a:extLst>
          </p:cNvPr>
          <p:cNvPicPr>
            <a:picLocks noChangeAspect="1"/>
          </p:cNvPicPr>
          <p:nvPr>
            <a:videoFile r:link="rId10"/>
            <p:extLst>
              <p:ext uri="{DAA4B4D4-6D71-4841-9C94-3DE7FCFB9230}">
                <p14:media xmlns:p14="http://schemas.microsoft.com/office/powerpoint/2010/main" r:embed="rId9"/>
              </p:ext>
            </p:extLst>
          </p:nvPr>
        </p:nvPicPr>
        <p:blipFill rotWithShape="1">
          <a:blip r:embed="rId17"/>
          <a:srcRect l="21249" t="49961" r="13711" b="18717"/>
          <a:stretch/>
        </p:blipFill>
        <p:spPr>
          <a:xfrm>
            <a:off x="1161876" y="1664772"/>
            <a:ext cx="6159164" cy="1927317"/>
          </a:xfrm>
          <a:prstGeom prst="rect">
            <a:avLst/>
          </a:prstGeom>
        </p:spPr>
      </p:pic>
      <p:cxnSp>
        <p:nvCxnSpPr>
          <p:cNvPr id="23" name="直线连接符 22">
            <a:extLst>
              <a:ext uri="{FF2B5EF4-FFF2-40B4-BE49-F238E27FC236}">
                <a16:creationId xmlns:a16="http://schemas.microsoft.com/office/drawing/2014/main" id="{26E706F8-B2A8-BA75-7229-7EFD7CA9CF2A}"/>
              </a:ext>
            </a:extLst>
          </p:cNvPr>
          <p:cNvCxnSpPr>
            <a:cxnSpLocks/>
          </p:cNvCxnSpPr>
          <p:nvPr/>
        </p:nvCxnSpPr>
        <p:spPr>
          <a:xfrm>
            <a:off x="394141" y="3619974"/>
            <a:ext cx="13967905" cy="5350"/>
          </a:xfrm>
          <a:prstGeom prst="line">
            <a:avLst/>
          </a:prstGeom>
          <a:ln w="19050">
            <a:solidFill>
              <a:srgbClr val="8C3800"/>
            </a:solidFill>
            <a:prstDash val="dash"/>
          </a:ln>
        </p:spPr>
        <p:style>
          <a:lnRef idx="1">
            <a:schemeClr val="accent1"/>
          </a:lnRef>
          <a:fillRef idx="0">
            <a:schemeClr val="accent1"/>
          </a:fillRef>
          <a:effectRef idx="0">
            <a:schemeClr val="accent1"/>
          </a:effectRef>
          <a:fontRef idx="minor">
            <a:schemeClr val="tx1"/>
          </a:fontRef>
        </p:style>
      </p:cxnSp>
      <p:sp>
        <p:nvSpPr>
          <p:cNvPr id="26" name="文本占位符 1">
            <a:extLst>
              <a:ext uri="{FF2B5EF4-FFF2-40B4-BE49-F238E27FC236}">
                <a16:creationId xmlns:a16="http://schemas.microsoft.com/office/drawing/2014/main" id="{2A887FEA-5776-939E-FED4-9523807BC60E}"/>
              </a:ext>
            </a:extLst>
          </p:cNvPr>
          <p:cNvSpPr txBox="1">
            <a:spLocks/>
          </p:cNvSpPr>
          <p:nvPr/>
        </p:nvSpPr>
        <p:spPr>
          <a:xfrm>
            <a:off x="7361317" y="1550495"/>
            <a:ext cx="1103710" cy="579714"/>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buFont typeface="Tahoma"/>
              <a:buNone/>
            </a:pPr>
            <a:r>
              <a:rPr kumimoji="1" lang="en-US" altLang="zh-CN" sz="2400" dirty="0"/>
              <a:t>Edit</a:t>
            </a:r>
            <a:endParaRPr kumimoji="1" lang="en-US" altLang="zh-CN" sz="2400" b="1" dirty="0">
              <a:solidFill>
                <a:srgbClr val="C00000"/>
              </a:solidFill>
            </a:endParaRPr>
          </a:p>
        </p:txBody>
      </p:sp>
      <p:sp>
        <p:nvSpPr>
          <p:cNvPr id="29" name="文本占位符 1">
            <a:extLst>
              <a:ext uri="{FF2B5EF4-FFF2-40B4-BE49-F238E27FC236}">
                <a16:creationId xmlns:a16="http://schemas.microsoft.com/office/drawing/2014/main" id="{ECBD4F48-DC31-5CAF-22D7-545031EEA44A}"/>
              </a:ext>
            </a:extLst>
          </p:cNvPr>
          <p:cNvSpPr txBox="1">
            <a:spLocks/>
          </p:cNvSpPr>
          <p:nvPr/>
        </p:nvSpPr>
        <p:spPr>
          <a:xfrm>
            <a:off x="7361317" y="3486274"/>
            <a:ext cx="1325160" cy="579714"/>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buFont typeface="Tahoma"/>
              <a:buNone/>
            </a:pPr>
            <a:r>
              <a:rPr kumimoji="1" lang="en-US" altLang="zh-CN" sz="2400" dirty="0"/>
              <a:t>Delete</a:t>
            </a:r>
            <a:endParaRPr kumimoji="1" lang="en-US" altLang="zh-CN" sz="2400" b="1" dirty="0">
              <a:solidFill>
                <a:srgbClr val="C00000"/>
              </a:solidFill>
            </a:endParaRPr>
          </a:p>
        </p:txBody>
      </p:sp>
      <p:sp>
        <p:nvSpPr>
          <p:cNvPr id="30" name="文本占位符 1">
            <a:extLst>
              <a:ext uri="{FF2B5EF4-FFF2-40B4-BE49-F238E27FC236}">
                <a16:creationId xmlns:a16="http://schemas.microsoft.com/office/drawing/2014/main" id="{B30D5504-BED9-430C-A26C-A09C18F94253}"/>
              </a:ext>
            </a:extLst>
          </p:cNvPr>
          <p:cNvSpPr txBox="1">
            <a:spLocks/>
          </p:cNvSpPr>
          <p:nvPr/>
        </p:nvSpPr>
        <p:spPr>
          <a:xfrm>
            <a:off x="1846849" y="5669020"/>
            <a:ext cx="1325161" cy="579714"/>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buFont typeface="Tahoma"/>
              <a:buNone/>
            </a:pPr>
            <a:r>
              <a:rPr kumimoji="1" lang="en-US" altLang="zh-CN" sz="2400" dirty="0"/>
              <a:t>Order</a:t>
            </a:r>
            <a:endParaRPr kumimoji="1" lang="en-US" altLang="zh-CN" sz="2400" b="1" dirty="0">
              <a:solidFill>
                <a:srgbClr val="C00000"/>
              </a:solidFill>
            </a:endParaRPr>
          </a:p>
        </p:txBody>
      </p:sp>
      <p:sp>
        <p:nvSpPr>
          <p:cNvPr id="2" name="文本框 1">
            <a:extLst>
              <a:ext uri="{FF2B5EF4-FFF2-40B4-BE49-F238E27FC236}">
                <a16:creationId xmlns:a16="http://schemas.microsoft.com/office/drawing/2014/main" id="{2414B5B0-1E45-3D88-3EBA-C93351B82175}"/>
              </a:ext>
            </a:extLst>
          </p:cNvPr>
          <p:cNvSpPr txBox="1"/>
          <p:nvPr/>
        </p:nvSpPr>
        <p:spPr>
          <a:xfrm>
            <a:off x="13796141" y="7794714"/>
            <a:ext cx="834259" cy="446276"/>
          </a:xfrm>
          <a:prstGeom prst="rect">
            <a:avLst/>
          </a:prstGeom>
          <a:noFill/>
        </p:spPr>
        <p:txBody>
          <a:bodyPr wrap="square" rtlCol="0">
            <a:spAutoFit/>
          </a:bodyPr>
          <a:lstStyle/>
          <a:p>
            <a:pPr algn="ctr"/>
            <a:r>
              <a:rPr kumimoji="1" lang="en-US" altLang="zh-CN" sz="2300" dirty="0">
                <a:latin typeface="Tahoma" panose="020B0604030504040204" pitchFamily="34" charset="0"/>
                <a:ea typeface="Tahoma" panose="020B0604030504040204" pitchFamily="34" charset="0"/>
                <a:cs typeface="Tahoma" panose="020B0604030504040204" pitchFamily="34" charset="0"/>
              </a:rPr>
              <a:t>16</a:t>
            </a:r>
            <a:endParaRPr kumimoji="1" lang="zh-CN" altLang="en-US" sz="23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3954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par>
                          <p:cTn id="19" fill="hold">
                            <p:stCondLst>
                              <p:cond delay="0"/>
                            </p:stCondLst>
                            <p:childTnLst>
                              <p:par>
                                <p:cTn id="20" presetID="1" presetClass="mediacall" presetSubtype="0" fill="hold" nodeType="afterEffect">
                                  <p:stCondLst>
                                    <p:cond delay="0"/>
                                  </p:stCondLst>
                                  <p:childTnLst>
                                    <p:cmd type="call" cmd="playFrom(0.0)">
                                      <p:cBhvr>
                                        <p:cTn id="21" dur="11982" fill="hold"/>
                                        <p:tgtEl>
                                          <p:spTgt spid="22"/>
                                        </p:tgtEl>
                                      </p:cBhvr>
                                    </p:cmd>
                                  </p:childTnLst>
                                </p:cTn>
                              </p:par>
                              <p:par>
                                <p:cTn id="22" presetID="1" presetClass="mediacall" presetSubtype="0" fill="hold" nodeType="withEffect">
                                  <p:stCondLst>
                                    <p:cond delay="0"/>
                                  </p:stCondLst>
                                  <p:childTnLst>
                                    <p:cmd type="call" cmd="playFrom(0.0)">
                                      <p:cBhvr>
                                        <p:cTn id="23" dur="7965" fill="hold"/>
                                        <p:tgtEl>
                                          <p:spTgt spid="8"/>
                                        </p:tgtEl>
                                      </p:cBhvr>
                                    </p:cmd>
                                  </p:childTnLst>
                                </p:cTn>
                              </p:par>
                              <p:par>
                                <p:cTn id="24" presetID="1" presetClass="mediacall" presetSubtype="0" fill="hold" nodeType="withEffect">
                                  <p:stCondLst>
                                    <p:cond delay="0"/>
                                  </p:stCondLst>
                                  <p:childTnLst>
                                    <p:cmd type="call" cmd="playFrom(0.0)">
                                      <p:cBhvr>
                                        <p:cTn id="25" dur="5689" fill="hold"/>
                                        <p:tgtEl>
                                          <p:spTgt spid="9"/>
                                        </p:tgtEl>
                                      </p:cBhvr>
                                    </p:cmd>
                                  </p:childTnLst>
                                </p:cTn>
                              </p:par>
                              <p:par>
                                <p:cTn id="26" presetID="1" presetClass="mediacall" presetSubtype="0" fill="hold" nodeType="withEffect">
                                  <p:stCondLst>
                                    <p:cond delay="0"/>
                                  </p:stCondLst>
                                  <p:childTnLst>
                                    <p:cmd type="call" cmd="playFrom(0.0)">
                                      <p:cBhvr>
                                        <p:cTn id="27" dur="4668" fill="hold"/>
                                        <p:tgtEl>
                                          <p:spTgt spid="10"/>
                                        </p:tgtEl>
                                      </p:cBhvr>
                                    </p:cmd>
                                  </p:childTnLst>
                                </p:cTn>
                              </p:par>
                              <p:par>
                                <p:cTn id="28" presetID="1" presetClass="mediacall" presetSubtype="0" fill="hold" nodeType="withEffect">
                                  <p:stCondLst>
                                    <p:cond delay="0"/>
                                  </p:stCondLst>
                                  <p:childTnLst>
                                    <p:cmd type="call" cmd="playFrom(0.0)">
                                      <p:cBhvr>
                                        <p:cTn id="29" dur="1202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0" repeatCount="indefinite" fill="remove" display="0">
                  <p:stCondLst>
                    <p:cond delay="indefinite"/>
                  </p:stCondLst>
                </p:cTn>
                <p:tgtEl>
                  <p:spTgt spid="22"/>
                </p:tgtEl>
              </p:cMediaNode>
            </p:vide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22"/>
                                        </p:tgtEl>
                                      </p:cBhvr>
                                    </p:cmd>
                                  </p:childTnLst>
                                </p:cTn>
                              </p:par>
                            </p:childTnLst>
                          </p:cTn>
                        </p:par>
                      </p:childTnLst>
                    </p:cTn>
                  </p:par>
                </p:childTnLst>
              </p:cTn>
              <p:nextCondLst>
                <p:cond evt="onClick" delay="0">
                  <p:tgtEl>
                    <p:spTgt spid="22"/>
                  </p:tgtEl>
                </p:cond>
              </p:nextCondLst>
            </p:seq>
            <p:video>
              <p:cMediaNode vol="80000" mute="1">
                <p:cTn id="36" repeatCount="indefinite" fill="remove" display="0">
                  <p:stCondLst>
                    <p:cond delay="indefinite"/>
                  </p:stCondLst>
                </p:cTn>
                <p:tgtEl>
                  <p:spTgt spid="8"/>
                </p:tgtEl>
              </p:cMediaNode>
            </p:video>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8"/>
                                        </p:tgtEl>
                                      </p:cBhvr>
                                    </p:cmd>
                                  </p:childTnLst>
                                </p:cTn>
                              </p:par>
                            </p:childTnLst>
                          </p:cTn>
                        </p:par>
                      </p:childTnLst>
                    </p:cTn>
                  </p:par>
                </p:childTnLst>
              </p:cTn>
              <p:nextCondLst>
                <p:cond evt="onClick" delay="0">
                  <p:tgtEl>
                    <p:spTgt spid="8"/>
                  </p:tgtEl>
                </p:cond>
              </p:nextCondLst>
            </p:seq>
            <p:video>
              <p:cMediaNode vol="80000" mute="1">
                <p:cTn id="42" repeatCount="indefinite" fill="remove" display="0">
                  <p:stCondLst>
                    <p:cond delay="indefinite"/>
                  </p:stCondLst>
                </p:cTn>
                <p:tgtEl>
                  <p:spTgt spid="9"/>
                </p:tgtEl>
              </p:cMediaNode>
            </p:video>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9"/>
                                        </p:tgtEl>
                                      </p:cBhvr>
                                    </p:cmd>
                                  </p:childTnLst>
                                </p:cTn>
                              </p:par>
                            </p:childTnLst>
                          </p:cTn>
                        </p:par>
                      </p:childTnLst>
                    </p:cTn>
                  </p:par>
                </p:childTnLst>
              </p:cTn>
              <p:nextCondLst>
                <p:cond evt="onClick" delay="0">
                  <p:tgtEl>
                    <p:spTgt spid="9"/>
                  </p:tgtEl>
                </p:cond>
              </p:nextCondLst>
            </p:seq>
            <p:video>
              <p:cMediaNode vol="80000" mute="1">
                <p:cTn id="48" repeatCount="indefinite" fill="remove" display="0">
                  <p:stCondLst>
                    <p:cond delay="indefinite"/>
                  </p:stCondLst>
                </p:cTn>
                <p:tgtEl>
                  <p:spTgt spid="10"/>
                </p:tgtEl>
              </p:cMediaNode>
            </p:video>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10"/>
                                        </p:tgtEl>
                                      </p:cBhvr>
                                    </p:cmd>
                                  </p:childTnLst>
                                </p:cTn>
                              </p:par>
                            </p:childTnLst>
                          </p:cTn>
                        </p:par>
                      </p:childTnLst>
                    </p:cTn>
                  </p:par>
                </p:childTnLst>
              </p:cTn>
              <p:nextCondLst>
                <p:cond evt="onClick" delay="0">
                  <p:tgtEl>
                    <p:spTgt spid="10"/>
                  </p:tgtEl>
                </p:cond>
              </p:nextCondLst>
            </p:seq>
            <p:video>
              <p:cMediaNode vol="80000" mute="1">
                <p:cTn id="54" repeatCount="indefinite" fill="remove" display="0">
                  <p:stCondLst>
                    <p:cond delay="indefinite"/>
                  </p:stCondLst>
                </p:cTn>
                <p:tgtEl>
                  <p:spTgt spid="19"/>
                </p:tgtEl>
              </p:cMediaNode>
            </p:video>
            <p:seq concurrent="1" nextAc="seek">
              <p:cTn id="55" restart="whenNotActive" fill="hold" evtFilter="cancelBubble" nodeType="interactiveSeq">
                <p:stCondLst>
                  <p:cond evt="onClick" delay="0">
                    <p:tgtEl>
                      <p:spTgt spid="19"/>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19"/>
                                        </p:tgtEl>
                                      </p:cBhvr>
                                    </p:cmd>
                                  </p:childTnLst>
                                </p:cTn>
                              </p:par>
                            </p:childTnLst>
                          </p:cTn>
                        </p:par>
                      </p:childTnLst>
                    </p:cTn>
                  </p:par>
                </p:childTnLst>
              </p:cTn>
              <p:nextCondLst>
                <p:cond evt="onClick" delay="0">
                  <p:tgtEl>
                    <p:spTgt spid="19"/>
                  </p:tgtEl>
                </p:cond>
              </p:nextCondLst>
            </p:seq>
          </p:childTnLst>
        </p:cTn>
      </p:par>
    </p:tnLst>
    <p:bldLst>
      <p:bldP spid="20" grpId="0"/>
      <p:bldP spid="21" grpId="0"/>
      <p:bldP spid="26"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91883F1-B263-CCBB-0294-F68A0C17A334}"/>
              </a:ext>
            </a:extLst>
          </p:cNvPr>
          <p:cNvSpPr>
            <a:spLocks noGrp="1"/>
          </p:cNvSpPr>
          <p:nvPr>
            <p:ph type="body" idx="1"/>
          </p:nvPr>
        </p:nvSpPr>
        <p:spPr/>
        <p:txBody>
          <a:bodyPr/>
          <a:lstStyle/>
          <a:p>
            <a:r>
              <a:rPr kumimoji="1" lang="en-US" altLang="zh-CN" dirty="0"/>
              <a:t>12 participants</a:t>
            </a:r>
          </a:p>
          <a:p>
            <a:r>
              <a:rPr kumimoji="1" lang="en-US" altLang="zh-CN" dirty="0"/>
              <a:t>Baseline</a:t>
            </a:r>
          </a:p>
          <a:p>
            <a:pPr lvl="1"/>
            <a:r>
              <a:rPr kumimoji="1" lang="en-US" altLang="zh-CN" dirty="0"/>
              <a:t>Intent expression: Code-based method to express user intent</a:t>
            </a:r>
          </a:p>
          <a:p>
            <a:pPr lvl="1"/>
            <a:r>
              <a:rPr kumimoji="1" lang="en-US" altLang="zh-CN" dirty="0"/>
              <a:t>Documentation generation: Same as </a:t>
            </a:r>
            <a:r>
              <a:rPr kumimoji="1" lang="en-US" altLang="zh-CN" dirty="0" err="1"/>
              <a:t>InkSight</a:t>
            </a:r>
            <a:endParaRPr kumimoji="1" lang="en-US" altLang="zh-CN" dirty="0"/>
          </a:p>
        </p:txBody>
      </p:sp>
      <p:sp>
        <p:nvSpPr>
          <p:cNvPr id="3" name="标题 2">
            <a:extLst>
              <a:ext uri="{FF2B5EF4-FFF2-40B4-BE49-F238E27FC236}">
                <a16:creationId xmlns:a16="http://schemas.microsoft.com/office/drawing/2014/main" id="{9E22F534-C82B-7DF1-58AC-2AB7253F4055}"/>
              </a:ext>
            </a:extLst>
          </p:cNvPr>
          <p:cNvSpPr>
            <a:spLocks noGrp="1"/>
          </p:cNvSpPr>
          <p:nvPr>
            <p:ph type="title"/>
          </p:nvPr>
        </p:nvSpPr>
        <p:spPr/>
        <p:txBody>
          <a:bodyPr/>
          <a:lstStyle/>
          <a:p>
            <a:r>
              <a:rPr kumimoji="1" lang="en-US" altLang="zh-CN" dirty="0"/>
              <a:t>User Study</a:t>
            </a:r>
            <a:endParaRPr kumimoji="1" lang="zh-CN" altLang="en-US" dirty="0"/>
          </a:p>
        </p:txBody>
      </p:sp>
      <p:pic>
        <p:nvPicPr>
          <p:cNvPr id="4" name="图片 3">
            <a:extLst>
              <a:ext uri="{FF2B5EF4-FFF2-40B4-BE49-F238E27FC236}">
                <a16:creationId xmlns:a16="http://schemas.microsoft.com/office/drawing/2014/main" id="{99C5FC92-2A89-DEF1-DC37-F0B6193FA2FA}"/>
              </a:ext>
            </a:extLst>
          </p:cNvPr>
          <p:cNvPicPr>
            <a:picLocks noChangeAspect="1"/>
          </p:cNvPicPr>
          <p:nvPr/>
        </p:nvPicPr>
        <p:blipFill>
          <a:blip r:embed="rId3"/>
          <a:stretch>
            <a:fillRect/>
          </a:stretch>
        </p:blipFill>
        <p:spPr>
          <a:xfrm>
            <a:off x="1632561" y="3236923"/>
            <a:ext cx="11365278" cy="4296939"/>
          </a:xfrm>
          <a:prstGeom prst="rect">
            <a:avLst/>
          </a:prstGeom>
        </p:spPr>
      </p:pic>
      <p:sp>
        <p:nvSpPr>
          <p:cNvPr id="5" name="文本框 4">
            <a:extLst>
              <a:ext uri="{FF2B5EF4-FFF2-40B4-BE49-F238E27FC236}">
                <a16:creationId xmlns:a16="http://schemas.microsoft.com/office/drawing/2014/main" id="{EE6682C2-5270-7B87-131C-5AEE9004CA50}"/>
              </a:ext>
            </a:extLst>
          </p:cNvPr>
          <p:cNvSpPr txBox="1"/>
          <p:nvPr/>
        </p:nvSpPr>
        <p:spPr>
          <a:xfrm>
            <a:off x="13796141" y="7794714"/>
            <a:ext cx="834259" cy="446276"/>
          </a:xfrm>
          <a:prstGeom prst="rect">
            <a:avLst/>
          </a:prstGeom>
          <a:noFill/>
        </p:spPr>
        <p:txBody>
          <a:bodyPr wrap="square" rtlCol="0">
            <a:spAutoFit/>
          </a:bodyPr>
          <a:lstStyle/>
          <a:p>
            <a:pPr algn="ctr"/>
            <a:r>
              <a:rPr kumimoji="1" lang="en-US" altLang="zh-CN" sz="2300" dirty="0">
                <a:latin typeface="Tahoma" panose="020B0604030504040204" pitchFamily="34" charset="0"/>
                <a:ea typeface="Tahoma" panose="020B0604030504040204" pitchFamily="34" charset="0"/>
                <a:cs typeface="Tahoma" panose="020B0604030504040204" pitchFamily="34" charset="0"/>
              </a:rPr>
              <a:t>17</a:t>
            </a:r>
            <a:endParaRPr kumimoji="1" lang="zh-CN" altLang="en-US" sz="23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14978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495F650-7D33-7265-0CD8-94076AB0E806}"/>
              </a:ext>
            </a:extLst>
          </p:cNvPr>
          <p:cNvSpPr>
            <a:spLocks noGrp="1"/>
          </p:cNvSpPr>
          <p:nvPr>
            <p:ph type="body" idx="1"/>
          </p:nvPr>
        </p:nvSpPr>
        <p:spPr/>
        <p:txBody>
          <a:bodyPr/>
          <a:lstStyle/>
          <a:p>
            <a:r>
              <a:rPr kumimoji="1" lang="en-US" altLang="zh-CN" dirty="0" err="1"/>
              <a:t>InkSight</a:t>
            </a:r>
            <a:r>
              <a:rPr kumimoji="1" lang="en-US" altLang="zh-CN" dirty="0"/>
              <a:t> consistently </a:t>
            </a:r>
            <a:r>
              <a:rPr kumimoji="1" lang="en-US" altLang="zh-CN" b="1" dirty="0">
                <a:solidFill>
                  <a:srgbClr val="8C3800"/>
                </a:solidFill>
              </a:rPr>
              <a:t>achieved higher average ratings </a:t>
            </a:r>
            <a:r>
              <a:rPr kumimoji="1" lang="en-US" altLang="zh-CN" dirty="0"/>
              <a:t>than baseline in both </a:t>
            </a:r>
            <a:r>
              <a:rPr kumimoji="1" lang="en-US" altLang="zh-CN" b="1" dirty="0"/>
              <a:t>usability and effectiveness</a:t>
            </a:r>
            <a:r>
              <a:rPr kumimoji="1" lang="en-US" altLang="zh-CN" dirty="0"/>
              <a:t>.</a:t>
            </a:r>
            <a:endParaRPr kumimoji="1" lang="zh-CN" altLang="en-US" dirty="0"/>
          </a:p>
        </p:txBody>
      </p:sp>
      <p:sp>
        <p:nvSpPr>
          <p:cNvPr id="3" name="标题 2">
            <a:extLst>
              <a:ext uri="{FF2B5EF4-FFF2-40B4-BE49-F238E27FC236}">
                <a16:creationId xmlns:a16="http://schemas.microsoft.com/office/drawing/2014/main" id="{338C6C99-9A75-65A4-46EB-B19EF245A230}"/>
              </a:ext>
            </a:extLst>
          </p:cNvPr>
          <p:cNvSpPr>
            <a:spLocks noGrp="1"/>
          </p:cNvSpPr>
          <p:nvPr>
            <p:ph type="title"/>
          </p:nvPr>
        </p:nvSpPr>
        <p:spPr/>
        <p:txBody>
          <a:bodyPr/>
          <a:lstStyle/>
          <a:p>
            <a:r>
              <a:rPr kumimoji="1" lang="en-US" altLang="zh-CN" dirty="0"/>
              <a:t>User Study – Quantitative Result</a:t>
            </a:r>
            <a:endParaRPr kumimoji="1" lang="zh-CN" altLang="en-US" dirty="0"/>
          </a:p>
        </p:txBody>
      </p:sp>
      <p:pic>
        <p:nvPicPr>
          <p:cNvPr id="4" name="图片 3">
            <a:extLst>
              <a:ext uri="{FF2B5EF4-FFF2-40B4-BE49-F238E27FC236}">
                <a16:creationId xmlns:a16="http://schemas.microsoft.com/office/drawing/2014/main" id="{E0C1C097-EC93-9124-9F5F-99F1DDAA5B61}"/>
              </a:ext>
            </a:extLst>
          </p:cNvPr>
          <p:cNvPicPr>
            <a:picLocks noChangeAspect="1"/>
          </p:cNvPicPr>
          <p:nvPr/>
        </p:nvPicPr>
        <p:blipFill rotWithShape="1">
          <a:blip r:embed="rId3"/>
          <a:srcRect r="533" b="27436"/>
          <a:stretch/>
        </p:blipFill>
        <p:spPr>
          <a:xfrm>
            <a:off x="218661" y="3070802"/>
            <a:ext cx="14193078" cy="3004196"/>
          </a:xfrm>
          <a:prstGeom prst="rect">
            <a:avLst/>
          </a:prstGeom>
        </p:spPr>
      </p:pic>
      <p:pic>
        <p:nvPicPr>
          <p:cNvPr id="5" name="图片 4">
            <a:extLst>
              <a:ext uri="{FF2B5EF4-FFF2-40B4-BE49-F238E27FC236}">
                <a16:creationId xmlns:a16="http://schemas.microsoft.com/office/drawing/2014/main" id="{2BA80CFE-34C4-99DE-A302-A7423A859566}"/>
              </a:ext>
            </a:extLst>
          </p:cNvPr>
          <p:cNvPicPr>
            <a:picLocks noChangeAspect="1"/>
          </p:cNvPicPr>
          <p:nvPr/>
        </p:nvPicPr>
        <p:blipFill rotWithShape="1">
          <a:blip r:embed="rId3"/>
          <a:srcRect l="60454" t="84613" r="25880" b="8688"/>
          <a:stretch/>
        </p:blipFill>
        <p:spPr>
          <a:xfrm>
            <a:off x="11601944" y="6363706"/>
            <a:ext cx="2669732" cy="379641"/>
          </a:xfrm>
          <a:prstGeom prst="rect">
            <a:avLst/>
          </a:prstGeom>
        </p:spPr>
      </p:pic>
      <p:pic>
        <p:nvPicPr>
          <p:cNvPr id="6" name="图片 5">
            <a:extLst>
              <a:ext uri="{FF2B5EF4-FFF2-40B4-BE49-F238E27FC236}">
                <a16:creationId xmlns:a16="http://schemas.microsoft.com/office/drawing/2014/main" id="{7CB1F3F0-9FC7-F7ED-8F4B-A1979A20990E}"/>
              </a:ext>
            </a:extLst>
          </p:cNvPr>
          <p:cNvPicPr>
            <a:picLocks noChangeAspect="1"/>
          </p:cNvPicPr>
          <p:nvPr/>
        </p:nvPicPr>
        <p:blipFill rotWithShape="1">
          <a:blip r:embed="rId3"/>
          <a:srcRect l="77192" t="85045" r="8682" b="8688"/>
          <a:stretch/>
        </p:blipFill>
        <p:spPr>
          <a:xfrm>
            <a:off x="11461881" y="6875680"/>
            <a:ext cx="2949858" cy="379641"/>
          </a:xfrm>
          <a:prstGeom prst="rect">
            <a:avLst/>
          </a:prstGeom>
        </p:spPr>
      </p:pic>
      <p:pic>
        <p:nvPicPr>
          <p:cNvPr id="7" name="图片 6">
            <a:extLst>
              <a:ext uri="{FF2B5EF4-FFF2-40B4-BE49-F238E27FC236}">
                <a16:creationId xmlns:a16="http://schemas.microsoft.com/office/drawing/2014/main" id="{7D6AEF84-3479-01A2-EE7B-DB6112B9B199}"/>
              </a:ext>
            </a:extLst>
          </p:cNvPr>
          <p:cNvPicPr>
            <a:picLocks noChangeAspect="1"/>
          </p:cNvPicPr>
          <p:nvPr/>
        </p:nvPicPr>
        <p:blipFill rotWithShape="1">
          <a:blip r:embed="rId3"/>
          <a:srcRect l="1" t="67385" r="79738" b="19071"/>
          <a:stretch/>
        </p:blipFill>
        <p:spPr>
          <a:xfrm>
            <a:off x="6058931" y="6349464"/>
            <a:ext cx="5307495" cy="1029371"/>
          </a:xfrm>
          <a:prstGeom prst="rect">
            <a:avLst/>
          </a:prstGeom>
        </p:spPr>
      </p:pic>
      <p:sp>
        <p:nvSpPr>
          <p:cNvPr id="8" name="矩形 7">
            <a:extLst>
              <a:ext uri="{FF2B5EF4-FFF2-40B4-BE49-F238E27FC236}">
                <a16:creationId xmlns:a16="http://schemas.microsoft.com/office/drawing/2014/main" id="{7C8009F5-BD74-97DB-A3A7-5C7672D6595D}"/>
              </a:ext>
            </a:extLst>
          </p:cNvPr>
          <p:cNvSpPr/>
          <p:nvPr/>
        </p:nvSpPr>
        <p:spPr>
          <a:xfrm>
            <a:off x="533400" y="5855769"/>
            <a:ext cx="2590800" cy="863600"/>
          </a:xfrm>
          <a:prstGeom prst="rect">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本框 8">
            <a:extLst>
              <a:ext uri="{FF2B5EF4-FFF2-40B4-BE49-F238E27FC236}">
                <a16:creationId xmlns:a16="http://schemas.microsoft.com/office/drawing/2014/main" id="{D35695DA-1BFD-710F-308B-682189B0726A}"/>
              </a:ext>
            </a:extLst>
          </p:cNvPr>
          <p:cNvSpPr txBox="1"/>
          <p:nvPr/>
        </p:nvSpPr>
        <p:spPr>
          <a:xfrm>
            <a:off x="13796141" y="7794714"/>
            <a:ext cx="834259" cy="446276"/>
          </a:xfrm>
          <a:prstGeom prst="rect">
            <a:avLst/>
          </a:prstGeom>
          <a:noFill/>
        </p:spPr>
        <p:txBody>
          <a:bodyPr wrap="square" rtlCol="0">
            <a:spAutoFit/>
          </a:bodyPr>
          <a:lstStyle/>
          <a:p>
            <a:pPr algn="ctr"/>
            <a:r>
              <a:rPr kumimoji="1" lang="en-US" altLang="zh-CN" sz="2300" dirty="0">
                <a:latin typeface="Tahoma" panose="020B0604030504040204" pitchFamily="34" charset="0"/>
                <a:ea typeface="Tahoma" panose="020B0604030504040204" pitchFamily="34" charset="0"/>
                <a:cs typeface="Tahoma" panose="020B0604030504040204" pitchFamily="34" charset="0"/>
              </a:rPr>
              <a:t>18</a:t>
            </a:r>
            <a:endParaRPr kumimoji="1" lang="zh-CN" altLang="en-US" sz="23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7075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1E5F9D5-A6D1-0FB6-EA28-EA6F3DE8FA9E}"/>
              </a:ext>
            </a:extLst>
          </p:cNvPr>
          <p:cNvSpPr>
            <a:spLocks noGrp="1"/>
          </p:cNvSpPr>
          <p:nvPr>
            <p:ph type="body" idx="1"/>
          </p:nvPr>
        </p:nvSpPr>
        <p:spPr/>
        <p:txBody>
          <a:bodyPr/>
          <a:lstStyle/>
          <a:p>
            <a:r>
              <a:rPr kumimoji="1" lang="en-US" altLang="zh-CN" dirty="0" err="1"/>
              <a:t>InkSight</a:t>
            </a:r>
            <a:r>
              <a:rPr kumimoji="1" lang="en-US" altLang="zh-CN" dirty="0"/>
              <a:t> </a:t>
            </a:r>
            <a:r>
              <a:rPr kumimoji="1" lang="en-US" altLang="zh-CN" b="1" dirty="0">
                <a:solidFill>
                  <a:srgbClr val="8C3800"/>
                </a:solidFill>
              </a:rPr>
              <a:t>streamlines the documentation process</a:t>
            </a:r>
            <a:r>
              <a:rPr kumimoji="1" lang="en-US" altLang="zh-CN" b="1" dirty="0">
                <a:solidFill>
                  <a:srgbClr val="C00000"/>
                </a:solidFill>
              </a:rPr>
              <a:t> </a:t>
            </a:r>
            <a:r>
              <a:rPr kumimoji="1" lang="en-US" altLang="zh-CN" dirty="0"/>
              <a:t>and provides additional benefits, including enhancing data analysis and fostering effective collaboration.</a:t>
            </a:r>
          </a:p>
          <a:p>
            <a:endParaRPr kumimoji="1" lang="zh-CN" altLang="en-US" dirty="0"/>
          </a:p>
        </p:txBody>
      </p:sp>
      <p:sp>
        <p:nvSpPr>
          <p:cNvPr id="3" name="标题 2">
            <a:extLst>
              <a:ext uri="{FF2B5EF4-FFF2-40B4-BE49-F238E27FC236}">
                <a16:creationId xmlns:a16="http://schemas.microsoft.com/office/drawing/2014/main" id="{0A57CD6E-FDC6-1570-D2A3-0925995ACA85}"/>
              </a:ext>
            </a:extLst>
          </p:cNvPr>
          <p:cNvSpPr>
            <a:spLocks noGrp="1"/>
          </p:cNvSpPr>
          <p:nvPr>
            <p:ph type="title"/>
          </p:nvPr>
        </p:nvSpPr>
        <p:spPr/>
        <p:txBody>
          <a:bodyPr/>
          <a:lstStyle/>
          <a:p>
            <a:r>
              <a:rPr kumimoji="1" lang="en-US" altLang="zh-CN" dirty="0"/>
              <a:t>User Study – Qualitative Result</a:t>
            </a:r>
            <a:endParaRPr kumimoji="1" lang="zh-CN" altLang="en-US" dirty="0"/>
          </a:p>
        </p:txBody>
      </p:sp>
      <p:sp>
        <p:nvSpPr>
          <p:cNvPr id="9" name="矩形 8">
            <a:extLst>
              <a:ext uri="{FF2B5EF4-FFF2-40B4-BE49-F238E27FC236}">
                <a16:creationId xmlns:a16="http://schemas.microsoft.com/office/drawing/2014/main" id="{87A71BE5-3CD6-34C6-CD71-0027B29A93DB}"/>
              </a:ext>
            </a:extLst>
          </p:cNvPr>
          <p:cNvSpPr/>
          <p:nvPr/>
        </p:nvSpPr>
        <p:spPr>
          <a:xfrm>
            <a:off x="1322377" y="3987799"/>
            <a:ext cx="11985645" cy="1549401"/>
          </a:xfrm>
          <a:prstGeom prst="rect">
            <a:avLst/>
          </a:prstGeom>
          <a:solidFill>
            <a:schemeClr val="accent6">
              <a:lumMod val="85000"/>
            </a:schemeClr>
          </a:solidFill>
          <a:ln>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600" i="1" dirty="0">
                <a:solidFill>
                  <a:schemeClr val="bg2"/>
                </a:solidFill>
                <a:effectLst/>
                <a:latin typeface="Tahoma" panose="020B0604030504040204" pitchFamily="34" charset="0"/>
                <a:ea typeface="Tahoma" panose="020B0604030504040204" pitchFamily="34" charset="0"/>
                <a:cs typeface="Tahoma" panose="020B0604030504040204" pitchFamily="34" charset="0"/>
              </a:rPr>
              <a:t>“</a:t>
            </a:r>
            <a:r>
              <a:rPr lang="en-US" altLang="zh-CN" sz="2600" i="1" dirty="0" err="1">
                <a:solidFill>
                  <a:schemeClr val="bg2"/>
                </a:solidFill>
                <a:effectLst/>
                <a:latin typeface="Tahoma" panose="020B0604030504040204" pitchFamily="34" charset="0"/>
                <a:ea typeface="Tahoma" panose="020B0604030504040204" pitchFamily="34" charset="0"/>
                <a:cs typeface="Tahoma" panose="020B0604030504040204" pitchFamily="34" charset="0"/>
              </a:rPr>
              <a:t>InkSight</a:t>
            </a:r>
            <a:r>
              <a:rPr lang="en-US" altLang="zh-CN" sz="2600" i="1" dirty="0">
                <a:solidFill>
                  <a:schemeClr val="bg2"/>
                </a:solidFill>
                <a:effectLst/>
                <a:latin typeface="Tahoma" panose="020B0604030504040204" pitchFamily="34" charset="0"/>
                <a:ea typeface="Tahoma" panose="020B0604030504040204" pitchFamily="34" charset="0"/>
                <a:cs typeface="Tahoma" panose="020B0604030504040204" pitchFamily="34" charset="0"/>
              </a:rPr>
              <a:t> with sketch aligns well</a:t>
            </a:r>
            <a:r>
              <a:rPr lang="en-US" altLang="zh-CN" sz="2600"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altLang="zh-CN" sz="2600" i="1" dirty="0">
                <a:solidFill>
                  <a:schemeClr val="bg2"/>
                </a:solidFill>
                <a:effectLst/>
                <a:latin typeface="Tahoma" panose="020B0604030504040204" pitchFamily="34" charset="0"/>
                <a:ea typeface="Tahoma" panose="020B0604030504040204" pitchFamily="34" charset="0"/>
                <a:cs typeface="Tahoma" panose="020B0604030504040204" pitchFamily="34" charset="0"/>
              </a:rPr>
              <a:t>with my analysis habits. When I record findings, I </a:t>
            </a:r>
            <a:r>
              <a:rPr lang="en-US" altLang="zh-CN" sz="2600" b="1" i="1" dirty="0">
                <a:solidFill>
                  <a:srgbClr val="8C3800"/>
                </a:solidFill>
                <a:effectLst/>
                <a:latin typeface="Tahoma" panose="020B0604030504040204" pitchFamily="34" charset="0"/>
                <a:ea typeface="Tahoma" panose="020B0604030504040204" pitchFamily="34" charset="0"/>
                <a:cs typeface="Tahoma" panose="020B0604030504040204" pitchFamily="34" charset="0"/>
              </a:rPr>
              <a:t>observe</a:t>
            </a:r>
            <a:r>
              <a:rPr lang="en-US" altLang="zh-CN" sz="2600" i="1" dirty="0">
                <a:solidFill>
                  <a:schemeClr val="bg2"/>
                </a:solidFill>
                <a:effectLst/>
                <a:latin typeface="Tahoma" panose="020B0604030504040204" pitchFamily="34" charset="0"/>
                <a:ea typeface="Tahoma" panose="020B0604030504040204" pitchFamily="34" charset="0"/>
                <a:cs typeface="Tahoma" panose="020B0604030504040204" pitchFamily="34" charset="0"/>
              </a:rPr>
              <a:t> the points</a:t>
            </a:r>
            <a:r>
              <a:rPr lang="en-US" altLang="zh-CN" sz="2600"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altLang="zh-CN" sz="2600" i="1" dirty="0">
                <a:solidFill>
                  <a:schemeClr val="bg2"/>
                </a:solidFill>
                <a:effectLst/>
                <a:latin typeface="Tahoma" panose="020B0604030504040204" pitchFamily="34" charset="0"/>
                <a:ea typeface="Tahoma" panose="020B0604030504040204" pitchFamily="34" charset="0"/>
                <a:cs typeface="Tahoma" panose="020B0604030504040204" pitchFamily="34" charset="0"/>
              </a:rPr>
              <a:t>and trends and </a:t>
            </a:r>
            <a:r>
              <a:rPr lang="en-US" altLang="zh-CN" sz="2600" b="1" i="1" dirty="0">
                <a:solidFill>
                  <a:srgbClr val="8C3800"/>
                </a:solidFill>
                <a:effectLst/>
                <a:latin typeface="Tahoma" panose="020B0604030504040204" pitchFamily="34" charset="0"/>
                <a:ea typeface="Tahoma" panose="020B0604030504040204" pitchFamily="34" charset="0"/>
                <a:cs typeface="Tahoma" panose="020B0604030504040204" pitchFamily="34" charset="0"/>
              </a:rPr>
              <a:t>take notes </a:t>
            </a:r>
            <a:r>
              <a:rPr lang="en-US" altLang="zh-CN" sz="2600" i="1" dirty="0">
                <a:solidFill>
                  <a:schemeClr val="bg2"/>
                </a:solidFill>
                <a:effectLst/>
                <a:latin typeface="Tahoma" panose="020B0604030504040204" pitchFamily="34" charset="0"/>
                <a:ea typeface="Tahoma" panose="020B0604030504040204" pitchFamily="34" charset="0"/>
                <a:cs typeface="Tahoma" panose="020B0604030504040204" pitchFamily="34" charset="0"/>
              </a:rPr>
              <a:t>on the charts directly.”</a:t>
            </a:r>
            <a:endParaRPr kumimoji="1" lang="zh-CN" altLang="en-US" sz="2600" dirty="0">
              <a:solidFill>
                <a:schemeClr val="bg2"/>
              </a:solidFill>
            </a:endParaRPr>
          </a:p>
        </p:txBody>
      </p:sp>
      <p:sp>
        <p:nvSpPr>
          <p:cNvPr id="4" name="文本框 3">
            <a:extLst>
              <a:ext uri="{FF2B5EF4-FFF2-40B4-BE49-F238E27FC236}">
                <a16:creationId xmlns:a16="http://schemas.microsoft.com/office/drawing/2014/main" id="{7B1BB923-9BA5-2336-54DA-838462B6ACC4}"/>
              </a:ext>
            </a:extLst>
          </p:cNvPr>
          <p:cNvSpPr txBox="1"/>
          <p:nvPr/>
        </p:nvSpPr>
        <p:spPr>
          <a:xfrm>
            <a:off x="13796141" y="7794714"/>
            <a:ext cx="834259" cy="446276"/>
          </a:xfrm>
          <a:prstGeom prst="rect">
            <a:avLst/>
          </a:prstGeom>
          <a:noFill/>
        </p:spPr>
        <p:txBody>
          <a:bodyPr wrap="square" rtlCol="0">
            <a:spAutoFit/>
          </a:bodyPr>
          <a:lstStyle/>
          <a:p>
            <a:pPr algn="ctr"/>
            <a:r>
              <a:rPr kumimoji="1" lang="en-US" altLang="zh-CN" sz="2300" dirty="0">
                <a:latin typeface="Tahoma" panose="020B0604030504040204" pitchFamily="34" charset="0"/>
                <a:ea typeface="Tahoma" panose="020B0604030504040204" pitchFamily="34" charset="0"/>
                <a:cs typeface="Tahoma" panose="020B0604030504040204" pitchFamily="34" charset="0"/>
              </a:rPr>
              <a:t>19</a:t>
            </a:r>
            <a:endParaRPr kumimoji="1" lang="zh-CN" altLang="en-US" sz="23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75468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2" name="图片 1">
            <a:extLst>
              <a:ext uri="{FF2B5EF4-FFF2-40B4-BE49-F238E27FC236}">
                <a16:creationId xmlns:a16="http://schemas.microsoft.com/office/drawing/2014/main" id="{8C53D1BC-3D6D-D9A8-45B0-81CA296C1E09}"/>
              </a:ext>
            </a:extLst>
          </p:cNvPr>
          <p:cNvPicPr>
            <a:picLocks noChangeAspect="1"/>
          </p:cNvPicPr>
          <p:nvPr/>
        </p:nvPicPr>
        <p:blipFill rotWithShape="1">
          <a:blip r:embed="rId3"/>
          <a:srcRect t="6614" r="1112"/>
          <a:stretch/>
        </p:blipFill>
        <p:spPr>
          <a:xfrm>
            <a:off x="2178892" y="2947738"/>
            <a:ext cx="9266106" cy="5035641"/>
          </a:xfrm>
          <a:prstGeom prst="rect">
            <a:avLst/>
          </a:prstGeom>
        </p:spPr>
      </p:pic>
      <p:sp>
        <p:nvSpPr>
          <p:cNvPr id="55" name="Google Shape;55;p3"/>
          <p:cNvSpPr txBox="1">
            <a:spLocks noGrp="1"/>
          </p:cNvSpPr>
          <p:nvPr>
            <p:ph type="body" idx="1"/>
          </p:nvPr>
        </p:nvSpPr>
        <p:spPr>
          <a:prstGeom prst="rect">
            <a:avLst/>
          </a:prstGeom>
          <a:noFill/>
          <a:ln>
            <a:noFill/>
          </a:ln>
        </p:spPr>
        <p:txBody>
          <a:bodyPr spcFirstLastPara="1" wrap="square" lIns="130600" tIns="65300" rIns="130600" bIns="65300" anchor="t" anchorCtr="0">
            <a:noAutofit/>
          </a:bodyPr>
          <a:lstStyle/>
          <a:p>
            <a:pPr marL="341313" lvl="0" indent="-341313" algn="l" rtl="0">
              <a:spcBef>
                <a:spcPts val="0"/>
              </a:spcBef>
              <a:spcAft>
                <a:spcPts val="0"/>
              </a:spcAft>
              <a:buSzPts val="2700"/>
              <a:buChar char="•"/>
            </a:pPr>
            <a:r>
              <a:rPr lang="en-US" altLang="zh-CN" dirty="0"/>
              <a:t>Computational</a:t>
            </a:r>
            <a:r>
              <a:rPr lang="zh-CN" altLang="en-US" dirty="0"/>
              <a:t> </a:t>
            </a:r>
            <a:r>
              <a:rPr lang="en-US" altLang="zh-CN" dirty="0"/>
              <a:t>notebooks are powerful tools to support data exploration and explanation in a single document which combine code, visualization, and text.</a:t>
            </a:r>
            <a:endParaRPr dirty="0"/>
          </a:p>
        </p:txBody>
      </p:sp>
      <p:sp>
        <p:nvSpPr>
          <p:cNvPr id="56" name="Google Shape;56;p3"/>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None/>
            </a:pPr>
            <a:r>
              <a:rPr lang="en-US" dirty="0"/>
              <a:t>Background</a:t>
            </a:r>
            <a:endParaRPr dirty="0"/>
          </a:p>
        </p:txBody>
      </p:sp>
      <p:sp>
        <p:nvSpPr>
          <p:cNvPr id="3" name="文本框 2">
            <a:extLst>
              <a:ext uri="{FF2B5EF4-FFF2-40B4-BE49-F238E27FC236}">
                <a16:creationId xmlns:a16="http://schemas.microsoft.com/office/drawing/2014/main" id="{2F5CAF52-6044-60D3-8474-F5DA451A09FE}"/>
              </a:ext>
            </a:extLst>
          </p:cNvPr>
          <p:cNvSpPr txBox="1"/>
          <p:nvPr/>
        </p:nvSpPr>
        <p:spPr>
          <a:xfrm>
            <a:off x="9875070" y="7983379"/>
            <a:ext cx="1972885" cy="307777"/>
          </a:xfrm>
          <a:prstGeom prst="rect">
            <a:avLst/>
          </a:prstGeom>
          <a:noFill/>
        </p:spPr>
        <p:txBody>
          <a:bodyPr wrap="square">
            <a:spAutoFit/>
          </a:bodyPr>
          <a:lstStyle/>
          <a:p>
            <a:r>
              <a:rPr lang="en-US" altLang="zh-CN"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Rule</a:t>
            </a:r>
            <a:r>
              <a:rPr lang="zh-CN" altLang="en-US"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 </a:t>
            </a:r>
            <a:r>
              <a:rPr lang="en-US" altLang="zh-CN" b="0" i="1" dirty="0" err="1">
                <a:solidFill>
                  <a:srgbClr val="222222"/>
                </a:solidFill>
                <a:effectLst/>
                <a:latin typeface="Tahoma" panose="020B0604030504040204" pitchFamily="34" charset="0"/>
                <a:ea typeface="Tahoma" panose="020B0604030504040204" pitchFamily="34" charset="0"/>
                <a:cs typeface="Tahoma" panose="020B0604030504040204" pitchFamily="34" charset="0"/>
              </a:rPr>
              <a:t>elt</a:t>
            </a:r>
            <a:r>
              <a:rPr lang="en-US" altLang="zh-CN"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 </a:t>
            </a:r>
            <a:r>
              <a:rPr lang="en-US" altLang="zh-CN" i="1" dirty="0">
                <a:solidFill>
                  <a:srgbClr val="222222"/>
                </a:solidFill>
                <a:latin typeface="Tahoma" panose="020B0604030504040204" pitchFamily="34" charset="0"/>
                <a:ea typeface="Tahoma" panose="020B0604030504040204" pitchFamily="34" charset="0"/>
                <a:cs typeface="Tahoma" panose="020B0604030504040204" pitchFamily="34" charset="0"/>
              </a:rPr>
              <a:t>al, CHI 2018</a:t>
            </a:r>
            <a:endParaRPr lang="zh-CN" altLang="en-US" dirty="0">
              <a:latin typeface="Tahoma" panose="020B0604030504040204" pitchFamily="34" charset="0"/>
              <a:cs typeface="Tahoma" panose="020B0604030504040204" pitchFamily="34" charset="0"/>
            </a:endParaRPr>
          </a:p>
        </p:txBody>
      </p:sp>
      <p:sp>
        <p:nvSpPr>
          <p:cNvPr id="4" name="文本框 3">
            <a:extLst>
              <a:ext uri="{FF2B5EF4-FFF2-40B4-BE49-F238E27FC236}">
                <a16:creationId xmlns:a16="http://schemas.microsoft.com/office/drawing/2014/main" id="{BCF7E5AF-D2A1-BE7C-1FE9-77803709285E}"/>
              </a:ext>
            </a:extLst>
          </p:cNvPr>
          <p:cNvSpPr txBox="1"/>
          <p:nvPr/>
        </p:nvSpPr>
        <p:spPr>
          <a:xfrm>
            <a:off x="13796141" y="7794714"/>
            <a:ext cx="834259" cy="446276"/>
          </a:xfrm>
          <a:prstGeom prst="rect">
            <a:avLst/>
          </a:prstGeom>
          <a:noFill/>
        </p:spPr>
        <p:txBody>
          <a:bodyPr wrap="square" rtlCol="0">
            <a:spAutoFit/>
          </a:bodyPr>
          <a:lstStyle/>
          <a:p>
            <a:pPr algn="ctr"/>
            <a:r>
              <a:rPr kumimoji="1" lang="en-US" altLang="zh-CN" sz="2300" dirty="0">
                <a:latin typeface="Tahoma" panose="020B0604030504040204" pitchFamily="34" charset="0"/>
                <a:ea typeface="Tahoma" panose="020B0604030504040204" pitchFamily="34" charset="0"/>
                <a:cs typeface="Tahoma" panose="020B0604030504040204" pitchFamily="34" charset="0"/>
              </a:rPr>
              <a:t>2</a:t>
            </a:r>
            <a:endParaRPr kumimoji="1" lang="zh-CN" altLang="en-US" sz="23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69445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1E5F9D5-A6D1-0FB6-EA28-EA6F3DE8FA9E}"/>
              </a:ext>
            </a:extLst>
          </p:cNvPr>
          <p:cNvSpPr>
            <a:spLocks noGrp="1"/>
          </p:cNvSpPr>
          <p:nvPr>
            <p:ph type="body" idx="1"/>
          </p:nvPr>
        </p:nvSpPr>
        <p:spPr/>
        <p:txBody>
          <a:bodyPr/>
          <a:lstStyle/>
          <a:p>
            <a:r>
              <a:rPr kumimoji="1" lang="en-US" altLang="zh-CN" dirty="0"/>
              <a:t>The </a:t>
            </a:r>
            <a:r>
              <a:rPr kumimoji="1" lang="en-US" altLang="zh-CN" b="1" dirty="0">
                <a:solidFill>
                  <a:srgbClr val="8C3800"/>
                </a:solidFill>
              </a:rPr>
              <a:t>quality of documentation </a:t>
            </a:r>
            <a:r>
              <a:rPr kumimoji="1" lang="en-US" altLang="zh-CN" dirty="0"/>
              <a:t>generated by </a:t>
            </a:r>
            <a:r>
              <a:rPr kumimoji="1" lang="en-US" altLang="zh-CN" dirty="0" err="1"/>
              <a:t>InkSight</a:t>
            </a:r>
            <a:r>
              <a:rPr kumimoji="1" lang="en-US" altLang="zh-CN" dirty="0"/>
              <a:t> is </a:t>
            </a:r>
            <a:r>
              <a:rPr kumimoji="1" lang="en-US" altLang="zh-CN" b="1" dirty="0">
                <a:solidFill>
                  <a:srgbClr val="8C3800"/>
                </a:solidFill>
              </a:rPr>
              <a:t>thought highly</a:t>
            </a:r>
            <a:r>
              <a:rPr kumimoji="1" lang="en-US" altLang="zh-CN" dirty="0"/>
              <a:t> by the participants.</a:t>
            </a:r>
          </a:p>
          <a:p>
            <a:pPr marL="57150" indent="0">
              <a:buNone/>
            </a:pPr>
            <a:endParaRPr kumimoji="1" lang="zh-CN" altLang="en-US" dirty="0"/>
          </a:p>
        </p:txBody>
      </p:sp>
      <p:sp>
        <p:nvSpPr>
          <p:cNvPr id="3" name="标题 2">
            <a:extLst>
              <a:ext uri="{FF2B5EF4-FFF2-40B4-BE49-F238E27FC236}">
                <a16:creationId xmlns:a16="http://schemas.microsoft.com/office/drawing/2014/main" id="{0A57CD6E-FDC6-1570-D2A3-0925995ACA85}"/>
              </a:ext>
            </a:extLst>
          </p:cNvPr>
          <p:cNvSpPr>
            <a:spLocks noGrp="1"/>
          </p:cNvSpPr>
          <p:nvPr>
            <p:ph type="title"/>
          </p:nvPr>
        </p:nvSpPr>
        <p:spPr/>
        <p:txBody>
          <a:bodyPr/>
          <a:lstStyle/>
          <a:p>
            <a:r>
              <a:rPr kumimoji="1" lang="en-US" altLang="zh-CN" dirty="0"/>
              <a:t>User Study – Qualitative Result</a:t>
            </a:r>
            <a:endParaRPr kumimoji="1" lang="zh-CN" altLang="en-US" dirty="0"/>
          </a:p>
        </p:txBody>
      </p:sp>
      <p:sp>
        <p:nvSpPr>
          <p:cNvPr id="4" name="矩形 3">
            <a:extLst>
              <a:ext uri="{FF2B5EF4-FFF2-40B4-BE49-F238E27FC236}">
                <a16:creationId xmlns:a16="http://schemas.microsoft.com/office/drawing/2014/main" id="{AEEB934A-9AB0-8DFA-6271-1C5DBDB97974}"/>
              </a:ext>
            </a:extLst>
          </p:cNvPr>
          <p:cNvSpPr/>
          <p:nvPr/>
        </p:nvSpPr>
        <p:spPr>
          <a:xfrm>
            <a:off x="1322377" y="3848100"/>
            <a:ext cx="11985645" cy="1299632"/>
          </a:xfrm>
          <a:prstGeom prst="rect">
            <a:avLst/>
          </a:prstGeom>
          <a:solidFill>
            <a:schemeClr val="accent6">
              <a:lumMod val="85000"/>
            </a:schemeClr>
          </a:solidFill>
          <a:ln>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600" i="1" dirty="0">
                <a:solidFill>
                  <a:schemeClr val="bg2"/>
                </a:solidFill>
                <a:latin typeface="Tahoma" panose="020B0604030504040204" pitchFamily="34" charset="0"/>
                <a:ea typeface="Tahoma" panose="020B0604030504040204" pitchFamily="34" charset="0"/>
                <a:cs typeface="Tahoma" panose="020B0604030504040204" pitchFamily="34" charset="0"/>
              </a:rPr>
              <a:t>“</a:t>
            </a:r>
            <a:r>
              <a:rPr lang="en-US" altLang="zh-CN" sz="2600" i="1" dirty="0">
                <a:solidFill>
                  <a:schemeClr val="bg2"/>
                </a:solidFill>
                <a:latin typeface="Tahoma" panose="020B0604030504040204" pitchFamily="34" charset="0"/>
                <a:ea typeface="Tahoma" panose="020B0604030504040204" pitchFamily="34" charset="0"/>
                <a:cs typeface="Tahoma" panose="020B0604030504040204" pitchFamily="34" charset="0"/>
              </a:rPr>
              <a:t>The generated ones is what I needed, and most of the time, I can </a:t>
            </a:r>
            <a:r>
              <a:rPr lang="en-US" altLang="zh-CN" sz="2600" b="1" i="1" dirty="0">
                <a:solidFill>
                  <a:srgbClr val="8C3800"/>
                </a:solidFill>
                <a:latin typeface="Tahoma" panose="020B0604030504040204" pitchFamily="34" charset="0"/>
                <a:ea typeface="Tahoma" panose="020B0604030504040204" pitchFamily="34" charset="0"/>
                <a:cs typeface="Tahoma" panose="020B0604030504040204" pitchFamily="34" charset="0"/>
              </a:rPr>
              <a:t>share</a:t>
            </a:r>
            <a:r>
              <a:rPr lang="en-US" altLang="zh-CN" sz="2600" i="1" dirty="0">
                <a:solidFill>
                  <a:schemeClr val="bg2"/>
                </a:solidFill>
                <a:latin typeface="Tahoma" panose="020B0604030504040204" pitchFamily="34" charset="0"/>
                <a:ea typeface="Tahoma" panose="020B0604030504040204" pitchFamily="34" charset="0"/>
                <a:cs typeface="Tahoma" panose="020B0604030504040204" pitchFamily="34" charset="0"/>
              </a:rPr>
              <a:t> to others </a:t>
            </a:r>
            <a:r>
              <a:rPr lang="en-US" altLang="zh-CN" sz="2600" b="1" i="1" dirty="0">
                <a:solidFill>
                  <a:srgbClr val="8C3800"/>
                </a:solidFill>
                <a:latin typeface="Tahoma" panose="020B0604030504040204" pitchFamily="34" charset="0"/>
                <a:ea typeface="Tahoma" panose="020B0604030504040204" pitchFamily="34" charset="0"/>
                <a:cs typeface="Tahoma" panose="020B0604030504040204" pitchFamily="34" charset="0"/>
              </a:rPr>
              <a:t>directly</a:t>
            </a:r>
            <a:r>
              <a:rPr lang="en-US" altLang="zh-CN" sz="2600" i="1" dirty="0">
                <a:solidFill>
                  <a:schemeClr val="bg2"/>
                </a:solidFill>
                <a:latin typeface="Tahoma" panose="020B0604030504040204" pitchFamily="34" charset="0"/>
                <a:ea typeface="Tahoma" panose="020B0604030504040204" pitchFamily="34" charset="0"/>
                <a:cs typeface="Tahoma" panose="020B0604030504040204" pitchFamily="34" charset="0"/>
              </a:rPr>
              <a:t>.”</a:t>
            </a:r>
          </a:p>
        </p:txBody>
      </p:sp>
      <p:sp>
        <p:nvSpPr>
          <p:cNvPr id="5" name="文本框 4">
            <a:extLst>
              <a:ext uri="{FF2B5EF4-FFF2-40B4-BE49-F238E27FC236}">
                <a16:creationId xmlns:a16="http://schemas.microsoft.com/office/drawing/2014/main" id="{BB1C21F1-BB8F-7907-C573-C40FD4A89518}"/>
              </a:ext>
            </a:extLst>
          </p:cNvPr>
          <p:cNvSpPr txBox="1"/>
          <p:nvPr/>
        </p:nvSpPr>
        <p:spPr>
          <a:xfrm>
            <a:off x="13796141" y="7794714"/>
            <a:ext cx="834259" cy="446276"/>
          </a:xfrm>
          <a:prstGeom prst="rect">
            <a:avLst/>
          </a:prstGeom>
          <a:noFill/>
        </p:spPr>
        <p:txBody>
          <a:bodyPr wrap="square" rtlCol="0">
            <a:spAutoFit/>
          </a:bodyPr>
          <a:lstStyle/>
          <a:p>
            <a:pPr algn="ctr"/>
            <a:r>
              <a:rPr kumimoji="1" lang="en-US" altLang="zh-CN" sz="2300" dirty="0">
                <a:latin typeface="Tahoma" panose="020B0604030504040204" pitchFamily="34" charset="0"/>
                <a:ea typeface="Tahoma" panose="020B0604030504040204" pitchFamily="34" charset="0"/>
                <a:cs typeface="Tahoma" panose="020B0604030504040204" pitchFamily="34" charset="0"/>
              </a:rPr>
              <a:t>20</a:t>
            </a:r>
            <a:endParaRPr kumimoji="1" lang="zh-CN" altLang="en-US" sz="23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71013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1E667B5A-A1F7-1051-9DF3-08DF2BDEDD93}"/>
              </a:ext>
            </a:extLst>
          </p:cNvPr>
          <p:cNvGrpSpPr/>
          <p:nvPr/>
        </p:nvGrpSpPr>
        <p:grpSpPr>
          <a:xfrm>
            <a:off x="1386884" y="2095183"/>
            <a:ext cx="4337115" cy="4118416"/>
            <a:chOff x="7177828" y="3313044"/>
            <a:chExt cx="4337115" cy="4118416"/>
          </a:xfrm>
        </p:grpSpPr>
        <p:grpSp>
          <p:nvGrpSpPr>
            <p:cNvPr id="20" name="组合 19">
              <a:extLst>
                <a:ext uri="{FF2B5EF4-FFF2-40B4-BE49-F238E27FC236}">
                  <a16:creationId xmlns:a16="http://schemas.microsoft.com/office/drawing/2014/main" id="{9259CA6C-DCAC-EA18-508E-1AA28DE99A80}"/>
                </a:ext>
              </a:extLst>
            </p:cNvPr>
            <p:cNvGrpSpPr/>
            <p:nvPr/>
          </p:nvGrpSpPr>
          <p:grpSpPr>
            <a:xfrm>
              <a:off x="7781744" y="3313044"/>
              <a:ext cx="3733199" cy="4118416"/>
              <a:chOff x="5573947" y="1710267"/>
              <a:chExt cx="3733199" cy="4118416"/>
            </a:xfrm>
          </p:grpSpPr>
          <p:pic>
            <p:nvPicPr>
              <p:cNvPr id="23" name="图片 22">
                <a:extLst>
                  <a:ext uri="{FF2B5EF4-FFF2-40B4-BE49-F238E27FC236}">
                    <a16:creationId xmlns:a16="http://schemas.microsoft.com/office/drawing/2014/main" id="{16CF13CC-3EDF-225B-CB92-0FAF7370075C}"/>
                  </a:ext>
                </a:extLst>
              </p:cNvPr>
              <p:cNvPicPr>
                <a:picLocks noChangeAspect="1"/>
              </p:cNvPicPr>
              <p:nvPr/>
            </p:nvPicPr>
            <p:blipFill>
              <a:blip r:embed="rId3"/>
              <a:srcRect/>
              <a:stretch/>
            </p:blipFill>
            <p:spPr>
              <a:xfrm>
                <a:off x="5573947" y="2095484"/>
                <a:ext cx="3733199" cy="3733199"/>
              </a:xfrm>
              <a:prstGeom prst="rect">
                <a:avLst/>
              </a:prstGeom>
            </p:spPr>
          </p:pic>
          <p:sp>
            <p:nvSpPr>
              <p:cNvPr id="24" name="矩形 23">
                <a:extLst>
                  <a:ext uri="{FF2B5EF4-FFF2-40B4-BE49-F238E27FC236}">
                    <a16:creationId xmlns:a16="http://schemas.microsoft.com/office/drawing/2014/main" id="{44C6E7D5-6619-BD7C-4117-F50DF86BADAA}"/>
                  </a:ext>
                </a:extLst>
              </p:cNvPr>
              <p:cNvSpPr/>
              <p:nvPr/>
            </p:nvSpPr>
            <p:spPr>
              <a:xfrm>
                <a:off x="6773333" y="1710267"/>
                <a:ext cx="1794934" cy="44026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2" name="文本占位符 1">
              <a:extLst>
                <a:ext uri="{FF2B5EF4-FFF2-40B4-BE49-F238E27FC236}">
                  <a16:creationId xmlns:a16="http://schemas.microsoft.com/office/drawing/2014/main" id="{6F7C804C-B0BE-A699-BAD8-63523B0DDC23}"/>
                </a:ext>
              </a:extLst>
            </p:cNvPr>
            <p:cNvSpPr txBox="1">
              <a:spLocks/>
            </p:cNvSpPr>
            <p:nvPr/>
          </p:nvSpPr>
          <p:spPr>
            <a:xfrm rot="16200000">
              <a:off x="5861036" y="5076859"/>
              <a:ext cx="3237739" cy="604156"/>
            </a:xfrm>
            <a:prstGeom prst="rect">
              <a:avLst/>
            </a:prstGeom>
            <a:solidFill>
              <a:schemeClr val="lt2"/>
            </a:solid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lgn="ctr">
                <a:buFont typeface="Tahoma"/>
                <a:buNone/>
              </a:pPr>
              <a:r>
                <a:rPr kumimoji="1" lang="en-US" altLang="zh-CN" sz="2600" dirty="0" err="1">
                  <a:solidFill>
                    <a:schemeClr val="bg2"/>
                  </a:solidFill>
                </a:rPr>
                <a:t>Miles_per_Gallon</a:t>
              </a:r>
              <a:endParaRPr kumimoji="1" lang="zh-CN" altLang="en-US" sz="2600" dirty="0">
                <a:solidFill>
                  <a:schemeClr val="bg2"/>
                </a:solidFill>
              </a:endParaRPr>
            </a:p>
          </p:txBody>
        </p:sp>
      </p:grpSp>
      <p:sp>
        <p:nvSpPr>
          <p:cNvPr id="28" name="文本占位符 1">
            <a:extLst>
              <a:ext uri="{FF2B5EF4-FFF2-40B4-BE49-F238E27FC236}">
                <a16:creationId xmlns:a16="http://schemas.microsoft.com/office/drawing/2014/main" id="{6C31C7B3-08FE-A016-F483-6F8B1D05D5BE}"/>
              </a:ext>
            </a:extLst>
          </p:cNvPr>
          <p:cNvSpPr>
            <a:spLocks noGrp="1"/>
          </p:cNvSpPr>
          <p:nvPr>
            <p:ph type="body" idx="1"/>
          </p:nvPr>
        </p:nvSpPr>
        <p:spPr>
          <a:xfrm>
            <a:off x="838200" y="1155499"/>
            <a:ext cx="12954000" cy="5830517"/>
          </a:xfrm>
        </p:spPr>
        <p:txBody>
          <a:bodyPr/>
          <a:lstStyle/>
          <a:p>
            <a:r>
              <a:rPr kumimoji="1" lang="en-US" altLang="zh-CN" dirty="0"/>
              <a:t>The </a:t>
            </a:r>
            <a:r>
              <a:rPr kumimoji="1" lang="en-US" altLang="zh-CN" b="1" dirty="0">
                <a:solidFill>
                  <a:srgbClr val="8C3800"/>
                </a:solidFill>
              </a:rPr>
              <a:t>sketch</a:t>
            </a:r>
            <a:r>
              <a:rPr kumimoji="1" lang="en-US" altLang="zh-CN" dirty="0"/>
              <a:t> interaction in </a:t>
            </a:r>
            <a:r>
              <a:rPr kumimoji="1" lang="en-US" altLang="zh-CN" dirty="0" err="1"/>
              <a:t>InkSight</a:t>
            </a:r>
            <a:r>
              <a:rPr kumimoji="1" lang="en-US" altLang="zh-CN" dirty="0"/>
              <a:t> is considered </a:t>
            </a:r>
            <a:r>
              <a:rPr kumimoji="1" lang="en-US" altLang="zh-CN" b="1" dirty="0">
                <a:solidFill>
                  <a:srgbClr val="8C3800"/>
                </a:solidFill>
              </a:rPr>
              <a:t>a flexible and easy way to express intent</a:t>
            </a:r>
            <a:r>
              <a:rPr kumimoji="1" lang="en-US" altLang="zh-CN" b="1" dirty="0">
                <a:solidFill>
                  <a:srgbClr val="C00000"/>
                </a:solidFill>
              </a:rPr>
              <a:t> </a:t>
            </a:r>
            <a:r>
              <a:rPr kumimoji="1" lang="en-US" altLang="zh-CN" dirty="0"/>
              <a:t>by the majority of the participants.</a:t>
            </a:r>
          </a:p>
        </p:txBody>
      </p:sp>
      <p:sp>
        <p:nvSpPr>
          <p:cNvPr id="9" name="标题 2">
            <a:extLst>
              <a:ext uri="{FF2B5EF4-FFF2-40B4-BE49-F238E27FC236}">
                <a16:creationId xmlns:a16="http://schemas.microsoft.com/office/drawing/2014/main" id="{38917884-2446-9A99-FCA9-F79712AABF76}"/>
              </a:ext>
            </a:extLst>
          </p:cNvPr>
          <p:cNvSpPr>
            <a:spLocks noGrp="1"/>
          </p:cNvSpPr>
          <p:nvPr>
            <p:ph type="title"/>
          </p:nvPr>
        </p:nvSpPr>
        <p:spPr>
          <a:xfrm>
            <a:off x="838200" y="1016"/>
            <a:ext cx="12954000" cy="937768"/>
          </a:xfrm>
        </p:spPr>
        <p:txBody>
          <a:bodyPr/>
          <a:lstStyle/>
          <a:p>
            <a:r>
              <a:rPr kumimoji="1" lang="en-US" altLang="zh-CN" dirty="0"/>
              <a:t>User Study – Qualitative Result</a:t>
            </a:r>
            <a:endParaRPr kumimoji="1" lang="zh-CN" altLang="en-US" dirty="0"/>
          </a:p>
        </p:txBody>
      </p:sp>
      <p:sp>
        <p:nvSpPr>
          <p:cNvPr id="2" name="任意形状 1">
            <a:extLst>
              <a:ext uri="{FF2B5EF4-FFF2-40B4-BE49-F238E27FC236}">
                <a16:creationId xmlns:a16="http://schemas.microsoft.com/office/drawing/2014/main" id="{A316DE88-0AAE-278A-CA1E-05119284342C}"/>
              </a:ext>
            </a:extLst>
          </p:cNvPr>
          <p:cNvSpPr/>
          <p:nvPr/>
        </p:nvSpPr>
        <p:spPr>
          <a:xfrm>
            <a:off x="4039646" y="3242272"/>
            <a:ext cx="355600" cy="660504"/>
          </a:xfrm>
          <a:custGeom>
            <a:avLst/>
            <a:gdLst>
              <a:gd name="connsiteX0" fmla="*/ 304800 w 355600"/>
              <a:gd name="connsiteY0" fmla="*/ 16933 h 660504"/>
              <a:gd name="connsiteX1" fmla="*/ 67734 w 355600"/>
              <a:gd name="connsiteY1" fmla="*/ 287866 h 660504"/>
              <a:gd name="connsiteX2" fmla="*/ 16934 w 355600"/>
              <a:gd name="connsiteY2" fmla="*/ 440266 h 660504"/>
              <a:gd name="connsiteX3" fmla="*/ 0 w 355600"/>
              <a:gd name="connsiteY3" fmla="*/ 491066 h 660504"/>
              <a:gd name="connsiteX4" fmla="*/ 33867 w 355600"/>
              <a:gd name="connsiteY4" fmla="*/ 626533 h 660504"/>
              <a:gd name="connsiteX5" fmla="*/ 84667 w 355600"/>
              <a:gd name="connsiteY5" fmla="*/ 660400 h 660504"/>
              <a:gd name="connsiteX6" fmla="*/ 338667 w 355600"/>
              <a:gd name="connsiteY6" fmla="*/ 609600 h 660504"/>
              <a:gd name="connsiteX7" fmla="*/ 355600 w 355600"/>
              <a:gd name="connsiteY7" fmla="*/ 558800 h 660504"/>
              <a:gd name="connsiteX8" fmla="*/ 321734 w 355600"/>
              <a:gd name="connsiteY8" fmla="*/ 406400 h 660504"/>
              <a:gd name="connsiteX9" fmla="*/ 270934 w 355600"/>
              <a:gd name="connsiteY9" fmla="*/ 355600 h 660504"/>
              <a:gd name="connsiteX10" fmla="*/ 203200 w 355600"/>
              <a:gd name="connsiteY10" fmla="*/ 270933 h 660504"/>
              <a:gd name="connsiteX11" fmla="*/ 186267 w 355600"/>
              <a:gd name="connsiteY11" fmla="*/ 220133 h 660504"/>
              <a:gd name="connsiteX12" fmla="*/ 118534 w 355600"/>
              <a:gd name="connsiteY12" fmla="*/ 118533 h 660504"/>
              <a:gd name="connsiteX13" fmla="*/ 84667 w 355600"/>
              <a:gd name="connsiteY13" fmla="*/ 67733 h 660504"/>
              <a:gd name="connsiteX14" fmla="*/ 50800 w 355600"/>
              <a:gd name="connsiteY14" fmla="*/ 0 h 66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600" h="660504">
                <a:moveTo>
                  <a:pt x="304800" y="16933"/>
                </a:moveTo>
                <a:cubicBezTo>
                  <a:pt x="271439" y="50294"/>
                  <a:pt x="95738" y="203856"/>
                  <a:pt x="67734" y="287866"/>
                </a:cubicBezTo>
                <a:lnTo>
                  <a:pt x="16934" y="440266"/>
                </a:lnTo>
                <a:lnTo>
                  <a:pt x="0" y="491066"/>
                </a:lnTo>
                <a:cubicBezTo>
                  <a:pt x="843" y="495280"/>
                  <a:pt x="19983" y="609178"/>
                  <a:pt x="33867" y="626533"/>
                </a:cubicBezTo>
                <a:cubicBezTo>
                  <a:pt x="46580" y="642425"/>
                  <a:pt x="67734" y="649111"/>
                  <a:pt x="84667" y="660400"/>
                </a:cubicBezTo>
                <a:cubicBezTo>
                  <a:pt x="128877" y="656716"/>
                  <a:pt x="284992" y="676694"/>
                  <a:pt x="338667" y="609600"/>
                </a:cubicBezTo>
                <a:cubicBezTo>
                  <a:pt x="349817" y="595662"/>
                  <a:pt x="349956" y="575733"/>
                  <a:pt x="355600" y="558800"/>
                </a:cubicBezTo>
                <a:cubicBezTo>
                  <a:pt x="353551" y="546508"/>
                  <a:pt x="340261" y="434190"/>
                  <a:pt x="321734" y="406400"/>
                </a:cubicBezTo>
                <a:cubicBezTo>
                  <a:pt x="308450" y="386475"/>
                  <a:pt x="287867" y="372533"/>
                  <a:pt x="270934" y="355600"/>
                </a:cubicBezTo>
                <a:cubicBezTo>
                  <a:pt x="228369" y="227910"/>
                  <a:pt x="290737" y="380355"/>
                  <a:pt x="203200" y="270933"/>
                </a:cubicBezTo>
                <a:cubicBezTo>
                  <a:pt x="192050" y="256995"/>
                  <a:pt x="194935" y="235736"/>
                  <a:pt x="186267" y="220133"/>
                </a:cubicBezTo>
                <a:cubicBezTo>
                  <a:pt x="166500" y="184552"/>
                  <a:pt x="141112" y="152400"/>
                  <a:pt x="118534" y="118533"/>
                </a:cubicBezTo>
                <a:lnTo>
                  <a:pt x="84667" y="67733"/>
                </a:lnTo>
                <a:cubicBezTo>
                  <a:pt x="65210" y="9360"/>
                  <a:pt x="80356" y="29554"/>
                  <a:pt x="50800" y="0"/>
                </a:cubicBezTo>
              </a:path>
            </a:pathLst>
          </a:cu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 name="矩形 2">
            <a:extLst>
              <a:ext uri="{FF2B5EF4-FFF2-40B4-BE49-F238E27FC236}">
                <a16:creationId xmlns:a16="http://schemas.microsoft.com/office/drawing/2014/main" id="{72F1A84B-02DB-5392-B18A-A38B231ED16A}"/>
              </a:ext>
            </a:extLst>
          </p:cNvPr>
          <p:cNvSpPr/>
          <p:nvPr/>
        </p:nvSpPr>
        <p:spPr>
          <a:xfrm>
            <a:off x="572703" y="6797480"/>
            <a:ext cx="5882088" cy="1062975"/>
          </a:xfrm>
          <a:prstGeom prst="rect">
            <a:avLst/>
          </a:prstGeom>
          <a:solidFill>
            <a:srgbClr val="F3F3F3"/>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Intent = {</a:t>
            </a:r>
            <a:r>
              <a:rPr lang="en-US" altLang="zh-CN" sz="2600" b="0" dirty="0">
                <a:solidFill>
                  <a:srgbClr val="A31515"/>
                </a:solidFill>
                <a:effectLst/>
                <a:latin typeface="Tahoma" panose="020B0604030504040204" pitchFamily="34" charset="0"/>
                <a:ea typeface="Tahoma" panose="020B0604030504040204" pitchFamily="34" charset="0"/>
                <a:cs typeface="Tahoma" panose="020B0604030504040204" pitchFamily="34" charset="0"/>
              </a:rPr>
              <a:t>"Horsepower"</a:t>
            </a:r>
            <a:r>
              <a:rPr lang="en-US" altLang="zh-CN" sz="26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zh-CN" sz="2600" b="0" dirty="0">
                <a:solidFill>
                  <a:srgbClr val="A31515"/>
                </a:solidFill>
                <a:effectLst/>
                <a:latin typeface="Tahoma" panose="020B0604030504040204" pitchFamily="34" charset="0"/>
                <a:ea typeface="Tahoma" panose="020B0604030504040204" pitchFamily="34" charset="0"/>
                <a:cs typeface="Tahoma" panose="020B0604030504040204" pitchFamily="34" charset="0"/>
              </a:rPr>
              <a:t>"&gt;100"</a:t>
            </a:r>
            <a:r>
              <a:rPr lang="en-US" altLang="zh-CN" sz="26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zh-CN" sz="2600" b="0" dirty="0">
                <a:solidFill>
                  <a:srgbClr val="A31515"/>
                </a:solidFill>
                <a:effectLst/>
                <a:latin typeface="Tahoma" panose="020B0604030504040204" pitchFamily="34" charset="0"/>
                <a:ea typeface="Tahoma" panose="020B0604030504040204" pitchFamily="34" charset="0"/>
                <a:cs typeface="Tahoma" panose="020B0604030504040204" pitchFamily="34" charset="0"/>
              </a:rPr>
              <a:t>"</a:t>
            </a:r>
            <a:r>
              <a:rPr lang="en-US" altLang="zh-CN" sz="2600" b="0" dirty="0" err="1">
                <a:solidFill>
                  <a:srgbClr val="A31515"/>
                </a:solidFill>
                <a:effectLst/>
                <a:latin typeface="Tahoma" panose="020B0604030504040204" pitchFamily="34" charset="0"/>
                <a:ea typeface="Tahoma" panose="020B0604030504040204" pitchFamily="34" charset="0"/>
                <a:cs typeface="Tahoma" panose="020B0604030504040204" pitchFamily="34" charset="0"/>
              </a:rPr>
              <a:t>Miles_per_Gallon</a:t>
            </a:r>
            <a:r>
              <a:rPr lang="en-US" altLang="zh-CN" sz="2600" b="0" dirty="0">
                <a:solidFill>
                  <a:srgbClr val="A31515"/>
                </a:solidFill>
                <a:effectLst/>
                <a:latin typeface="Tahoma" panose="020B0604030504040204" pitchFamily="34" charset="0"/>
                <a:ea typeface="Tahoma" panose="020B0604030504040204" pitchFamily="34" charset="0"/>
                <a:cs typeface="Tahoma" panose="020B0604030504040204" pitchFamily="34" charset="0"/>
              </a:rPr>
              <a:t>"</a:t>
            </a:r>
            <a:r>
              <a:rPr lang="en-US" altLang="zh-CN" sz="26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zh-CN" sz="2600" b="0" dirty="0">
                <a:solidFill>
                  <a:srgbClr val="A31515"/>
                </a:solidFill>
                <a:effectLst/>
                <a:latin typeface="Tahoma" panose="020B0604030504040204" pitchFamily="34" charset="0"/>
                <a:ea typeface="Tahoma" panose="020B0604030504040204" pitchFamily="34" charset="0"/>
                <a:cs typeface="Tahoma" panose="020B0604030504040204" pitchFamily="34" charset="0"/>
              </a:rPr>
              <a:t>"&gt;30"</a:t>
            </a:r>
            <a:r>
              <a:rPr lang="en-US" altLang="zh-CN" sz="26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sp>
        <p:nvSpPr>
          <p:cNvPr id="4" name="文本占位符 1">
            <a:extLst>
              <a:ext uri="{FF2B5EF4-FFF2-40B4-BE49-F238E27FC236}">
                <a16:creationId xmlns:a16="http://schemas.microsoft.com/office/drawing/2014/main" id="{F552A1D8-2F23-7D57-8873-FB3D6E304F20}"/>
              </a:ext>
            </a:extLst>
          </p:cNvPr>
          <p:cNvSpPr txBox="1">
            <a:spLocks/>
          </p:cNvSpPr>
          <p:nvPr/>
        </p:nvSpPr>
        <p:spPr>
          <a:xfrm>
            <a:off x="7117243" y="2531651"/>
            <a:ext cx="6940454" cy="2159619"/>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buNone/>
            </a:pPr>
            <a:r>
              <a:rPr kumimoji="1" lang="en-US" altLang="zh-CN" b="1" dirty="0"/>
              <a:t>Limitations of Baseline:</a:t>
            </a:r>
          </a:p>
          <a:p>
            <a:pPr>
              <a:buFont typeface="Wingdings" pitchFamily="2" charset="2"/>
              <a:buChar char="l"/>
            </a:pPr>
            <a:r>
              <a:rPr kumimoji="1" lang="en-US" altLang="zh-CN" dirty="0"/>
              <a:t>Excessive demands of details</a:t>
            </a:r>
          </a:p>
          <a:p>
            <a:pPr>
              <a:buFont typeface="Wingdings" pitchFamily="2" charset="2"/>
              <a:buChar char="l"/>
            </a:pPr>
            <a:r>
              <a:rPr lang="en-US" altLang="zh-CN" dirty="0">
                <a:latin typeface="Helvetica" pitchFamily="2" charset="0"/>
              </a:rPr>
              <a:t>Rigid input specification</a:t>
            </a:r>
            <a:endParaRPr kumimoji="1" lang="zh-CN" altLang="en-US" dirty="0"/>
          </a:p>
        </p:txBody>
      </p:sp>
      <p:sp>
        <p:nvSpPr>
          <p:cNvPr id="5" name="矩形 4">
            <a:extLst>
              <a:ext uri="{FF2B5EF4-FFF2-40B4-BE49-F238E27FC236}">
                <a16:creationId xmlns:a16="http://schemas.microsoft.com/office/drawing/2014/main" id="{76048563-4F29-EB35-D77E-B37240903E6C}"/>
              </a:ext>
            </a:extLst>
          </p:cNvPr>
          <p:cNvSpPr/>
          <p:nvPr/>
        </p:nvSpPr>
        <p:spPr>
          <a:xfrm>
            <a:off x="7329361" y="5600700"/>
            <a:ext cx="6848834" cy="1763246"/>
          </a:xfrm>
          <a:prstGeom prst="rect">
            <a:avLst/>
          </a:prstGeom>
          <a:solidFill>
            <a:schemeClr val="accent6">
              <a:lumMod val="85000"/>
            </a:schemeClr>
          </a:solidFill>
          <a:ln>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600" i="1" dirty="0">
                <a:solidFill>
                  <a:schemeClr val="bg2"/>
                </a:solidFill>
                <a:latin typeface="Tahoma" panose="020B0604030504040204" pitchFamily="34" charset="0"/>
                <a:ea typeface="Tahoma" panose="020B0604030504040204" pitchFamily="34" charset="0"/>
                <a:cs typeface="Tahoma" panose="020B0604030504040204" pitchFamily="34" charset="0"/>
              </a:rPr>
              <a:t>“</a:t>
            </a:r>
            <a:r>
              <a:rPr lang="en-US" altLang="zh-CN" sz="2600" i="1" dirty="0">
                <a:solidFill>
                  <a:schemeClr val="bg2"/>
                </a:solidFill>
                <a:latin typeface="Tahoma" panose="020B0604030504040204" pitchFamily="34" charset="0"/>
                <a:ea typeface="Tahoma" panose="020B0604030504040204" pitchFamily="34" charset="0"/>
                <a:cs typeface="Tahoma" panose="020B0604030504040204" pitchFamily="34" charset="0"/>
              </a:rPr>
              <a:t>When coding my intent, I just feel like I work as a </a:t>
            </a:r>
            <a:r>
              <a:rPr lang="en-US" altLang="zh-CN" sz="2600" b="1" i="1" dirty="0">
                <a:solidFill>
                  <a:srgbClr val="8C3800"/>
                </a:solidFill>
                <a:latin typeface="Tahoma" panose="020B0604030504040204" pitchFamily="34" charset="0"/>
                <a:ea typeface="Tahoma" panose="020B0604030504040204" pitchFamily="34" charset="0"/>
                <a:cs typeface="Tahoma" panose="020B0604030504040204" pitchFamily="34" charset="0"/>
              </a:rPr>
              <a:t>compiler</a:t>
            </a:r>
            <a:r>
              <a:rPr lang="en-US" altLang="zh-CN" sz="2600" i="1" dirty="0">
                <a:solidFill>
                  <a:schemeClr val="bg2"/>
                </a:solidFill>
                <a:latin typeface="Tahoma" panose="020B0604030504040204" pitchFamily="34" charset="0"/>
                <a:ea typeface="Tahoma" panose="020B0604030504040204" pitchFamily="34" charset="0"/>
                <a:cs typeface="Tahoma" panose="020B0604030504040204" pitchFamily="34" charset="0"/>
              </a:rPr>
              <a:t> to translate my </a:t>
            </a:r>
            <a:r>
              <a:rPr lang="en-US" altLang="zh-CN" sz="2600" b="1" i="1" dirty="0">
                <a:solidFill>
                  <a:srgbClr val="8C3800"/>
                </a:solidFill>
                <a:latin typeface="Tahoma" panose="020B0604030504040204" pitchFamily="34" charset="0"/>
                <a:ea typeface="Tahoma" panose="020B0604030504040204" pitchFamily="34" charset="0"/>
                <a:cs typeface="Tahoma" panose="020B0604030504040204" pitchFamily="34" charset="0"/>
              </a:rPr>
              <a:t>intent to a grammar</a:t>
            </a:r>
            <a:r>
              <a:rPr lang="en-US" altLang="zh-CN" sz="2600" i="1" dirty="0">
                <a:solidFill>
                  <a:schemeClr val="bg2"/>
                </a:solidFill>
                <a:latin typeface="Tahoma" panose="020B0604030504040204" pitchFamily="34" charset="0"/>
                <a:ea typeface="Tahoma" panose="020B0604030504040204" pitchFamily="34" charset="0"/>
                <a:cs typeface="Tahoma" panose="020B0604030504040204" pitchFamily="34" charset="0"/>
              </a:rPr>
              <a:t>, which is really unnatural and unfriendly.</a:t>
            </a:r>
            <a:r>
              <a:rPr lang="zh-CN" altLang="en-US" sz="2600" i="1" dirty="0">
                <a:solidFill>
                  <a:schemeClr val="bg2"/>
                </a:solidFill>
                <a:latin typeface="Tahoma" panose="020B0604030504040204" pitchFamily="34" charset="0"/>
                <a:ea typeface="Tahoma" panose="020B0604030504040204" pitchFamily="34" charset="0"/>
                <a:cs typeface="Tahoma" panose="020B0604030504040204" pitchFamily="34" charset="0"/>
              </a:rPr>
              <a:t>“</a:t>
            </a:r>
            <a:endParaRPr lang="en-US" altLang="zh-CN" sz="2600" i="1"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sp>
        <p:nvSpPr>
          <p:cNvPr id="6" name="梯形 31">
            <a:extLst>
              <a:ext uri="{FF2B5EF4-FFF2-40B4-BE49-F238E27FC236}">
                <a16:creationId xmlns:a16="http://schemas.microsoft.com/office/drawing/2014/main" id="{F95FA00F-3F8E-57E0-D15B-303B89893E8B}"/>
              </a:ext>
            </a:extLst>
          </p:cNvPr>
          <p:cNvSpPr/>
          <p:nvPr/>
        </p:nvSpPr>
        <p:spPr>
          <a:xfrm rot="16200000">
            <a:off x="4196295" y="5033620"/>
            <a:ext cx="5156630" cy="575790"/>
          </a:xfrm>
          <a:custGeom>
            <a:avLst/>
            <a:gdLst>
              <a:gd name="connsiteX0" fmla="*/ 0 w 5156630"/>
              <a:gd name="connsiteY0" fmla="*/ 1774372 h 1774372"/>
              <a:gd name="connsiteX1" fmla="*/ 443593 w 5156630"/>
              <a:gd name="connsiteY1" fmla="*/ 0 h 1774372"/>
              <a:gd name="connsiteX2" fmla="*/ 4713037 w 5156630"/>
              <a:gd name="connsiteY2" fmla="*/ 0 h 1774372"/>
              <a:gd name="connsiteX3" fmla="*/ 5156630 w 5156630"/>
              <a:gd name="connsiteY3" fmla="*/ 1774372 h 1774372"/>
              <a:gd name="connsiteX4" fmla="*/ 0 w 5156630"/>
              <a:gd name="connsiteY4" fmla="*/ 1774372 h 1774372"/>
              <a:gd name="connsiteX0" fmla="*/ 0 w 5156630"/>
              <a:gd name="connsiteY0" fmla="*/ 1774372 h 1774372"/>
              <a:gd name="connsiteX1" fmla="*/ 443593 w 5156630"/>
              <a:gd name="connsiteY1" fmla="*/ 0 h 1774372"/>
              <a:gd name="connsiteX2" fmla="*/ 911058 w 5156630"/>
              <a:gd name="connsiteY2" fmla="*/ 721894 h 1774372"/>
              <a:gd name="connsiteX3" fmla="*/ 5156630 w 5156630"/>
              <a:gd name="connsiteY3" fmla="*/ 1774372 h 1774372"/>
              <a:gd name="connsiteX4" fmla="*/ 0 w 5156630"/>
              <a:gd name="connsiteY4" fmla="*/ 1774372 h 1774372"/>
              <a:gd name="connsiteX0" fmla="*/ 61733 w 5218363"/>
              <a:gd name="connsiteY0" fmla="*/ 1052478 h 1052478"/>
              <a:gd name="connsiteX1" fmla="*/ 0 w 5218363"/>
              <a:gd name="connsiteY1" fmla="*/ 866274 h 1052478"/>
              <a:gd name="connsiteX2" fmla="*/ 972791 w 5218363"/>
              <a:gd name="connsiteY2" fmla="*/ 0 h 1052478"/>
              <a:gd name="connsiteX3" fmla="*/ 5218363 w 5218363"/>
              <a:gd name="connsiteY3" fmla="*/ 1052478 h 1052478"/>
              <a:gd name="connsiteX4" fmla="*/ 61733 w 5218363"/>
              <a:gd name="connsiteY4" fmla="*/ 1052478 h 1052478"/>
              <a:gd name="connsiteX0" fmla="*/ 61733 w 5218363"/>
              <a:gd name="connsiteY0" fmla="*/ 186204 h 186204"/>
              <a:gd name="connsiteX1" fmla="*/ 0 w 5218363"/>
              <a:gd name="connsiteY1" fmla="*/ 0 h 186204"/>
              <a:gd name="connsiteX2" fmla="*/ 1157429 w 5218363"/>
              <a:gd name="connsiteY2" fmla="*/ 21752 h 186204"/>
              <a:gd name="connsiteX3" fmla="*/ 5218363 w 5218363"/>
              <a:gd name="connsiteY3" fmla="*/ 186204 h 186204"/>
              <a:gd name="connsiteX4" fmla="*/ 61733 w 5218363"/>
              <a:gd name="connsiteY4" fmla="*/ 186204 h 186204"/>
              <a:gd name="connsiteX0" fmla="*/ 61733 w 5218363"/>
              <a:gd name="connsiteY0" fmla="*/ 225996 h 225996"/>
              <a:gd name="connsiteX1" fmla="*/ 0 w 5218363"/>
              <a:gd name="connsiteY1" fmla="*/ 39792 h 225996"/>
              <a:gd name="connsiteX2" fmla="*/ 1078298 w 5218363"/>
              <a:gd name="connsiteY2" fmla="*/ 0 h 225996"/>
              <a:gd name="connsiteX3" fmla="*/ 5218363 w 5218363"/>
              <a:gd name="connsiteY3" fmla="*/ 225996 h 225996"/>
              <a:gd name="connsiteX4" fmla="*/ 61733 w 5218363"/>
              <a:gd name="connsiteY4" fmla="*/ 225996 h 225996"/>
              <a:gd name="connsiteX0" fmla="*/ 52941 w 5209571"/>
              <a:gd name="connsiteY0" fmla="*/ 225996 h 225996"/>
              <a:gd name="connsiteX1" fmla="*/ 0 w 5209571"/>
              <a:gd name="connsiteY1" fmla="*/ 22207 h 225996"/>
              <a:gd name="connsiteX2" fmla="*/ 1069506 w 5209571"/>
              <a:gd name="connsiteY2" fmla="*/ 0 h 225996"/>
              <a:gd name="connsiteX3" fmla="*/ 5209571 w 5209571"/>
              <a:gd name="connsiteY3" fmla="*/ 225996 h 225996"/>
              <a:gd name="connsiteX4" fmla="*/ 52941 w 5209571"/>
              <a:gd name="connsiteY4" fmla="*/ 225996 h 225996"/>
              <a:gd name="connsiteX0" fmla="*/ 52941 w 5209571"/>
              <a:gd name="connsiteY0" fmla="*/ 623559 h 623559"/>
              <a:gd name="connsiteX1" fmla="*/ 0 w 5209571"/>
              <a:gd name="connsiteY1" fmla="*/ 419770 h 623559"/>
              <a:gd name="connsiteX2" fmla="*/ 1168898 w 5209571"/>
              <a:gd name="connsiteY2" fmla="*/ 0 h 623559"/>
              <a:gd name="connsiteX3" fmla="*/ 5209571 w 5209571"/>
              <a:gd name="connsiteY3" fmla="*/ 623559 h 623559"/>
              <a:gd name="connsiteX4" fmla="*/ 52941 w 5209571"/>
              <a:gd name="connsiteY4" fmla="*/ 623559 h 623559"/>
              <a:gd name="connsiteX0" fmla="*/ 0 w 5156630"/>
              <a:gd name="connsiteY0" fmla="*/ 623559 h 623559"/>
              <a:gd name="connsiteX1" fmla="*/ 66328 w 5156630"/>
              <a:gd name="connsiteY1" fmla="*/ 2326 h 623559"/>
              <a:gd name="connsiteX2" fmla="*/ 1115957 w 5156630"/>
              <a:gd name="connsiteY2" fmla="*/ 0 h 623559"/>
              <a:gd name="connsiteX3" fmla="*/ 5156630 w 5156630"/>
              <a:gd name="connsiteY3" fmla="*/ 623559 h 623559"/>
              <a:gd name="connsiteX4" fmla="*/ 0 w 5156630"/>
              <a:gd name="connsiteY4" fmla="*/ 623559 h 623559"/>
              <a:gd name="connsiteX0" fmla="*/ 0 w 5156630"/>
              <a:gd name="connsiteY0" fmla="*/ 621233 h 621233"/>
              <a:gd name="connsiteX1" fmla="*/ 66328 w 5156630"/>
              <a:gd name="connsiteY1" fmla="*/ 0 h 621233"/>
              <a:gd name="connsiteX2" fmla="*/ 972522 w 5156630"/>
              <a:gd name="connsiteY2" fmla="*/ 114218 h 621233"/>
              <a:gd name="connsiteX3" fmla="*/ 5156630 w 5156630"/>
              <a:gd name="connsiteY3" fmla="*/ 621233 h 621233"/>
              <a:gd name="connsiteX4" fmla="*/ 0 w 5156630"/>
              <a:gd name="connsiteY4" fmla="*/ 621233 h 621233"/>
              <a:gd name="connsiteX0" fmla="*/ 0 w 5156630"/>
              <a:gd name="connsiteY0" fmla="*/ 621233 h 621233"/>
              <a:gd name="connsiteX1" fmla="*/ 66328 w 5156630"/>
              <a:gd name="connsiteY1" fmla="*/ 0 h 621233"/>
              <a:gd name="connsiteX2" fmla="*/ 1115958 w 5156630"/>
              <a:gd name="connsiteY2" fmla="*/ 42503 h 621233"/>
              <a:gd name="connsiteX3" fmla="*/ 5156630 w 5156630"/>
              <a:gd name="connsiteY3" fmla="*/ 621233 h 621233"/>
              <a:gd name="connsiteX4" fmla="*/ 0 w 5156630"/>
              <a:gd name="connsiteY4" fmla="*/ 621233 h 621233"/>
              <a:gd name="connsiteX0" fmla="*/ 0 w 5156630"/>
              <a:gd name="connsiteY0" fmla="*/ 621230 h 621230"/>
              <a:gd name="connsiteX1" fmla="*/ 21505 w 5156630"/>
              <a:gd name="connsiteY1" fmla="*/ 0 h 621230"/>
              <a:gd name="connsiteX2" fmla="*/ 1115958 w 5156630"/>
              <a:gd name="connsiteY2" fmla="*/ 42500 h 621230"/>
              <a:gd name="connsiteX3" fmla="*/ 5156630 w 5156630"/>
              <a:gd name="connsiteY3" fmla="*/ 621230 h 621230"/>
              <a:gd name="connsiteX4" fmla="*/ 0 w 5156630"/>
              <a:gd name="connsiteY4" fmla="*/ 621230 h 621230"/>
              <a:gd name="connsiteX0" fmla="*/ 0 w 5156630"/>
              <a:gd name="connsiteY0" fmla="*/ 578730 h 578730"/>
              <a:gd name="connsiteX1" fmla="*/ 32864 w 5156630"/>
              <a:gd name="connsiteY1" fmla="*/ 54052 h 578730"/>
              <a:gd name="connsiteX2" fmla="*/ 1115958 w 5156630"/>
              <a:gd name="connsiteY2" fmla="*/ 0 h 578730"/>
              <a:gd name="connsiteX3" fmla="*/ 5156630 w 5156630"/>
              <a:gd name="connsiteY3" fmla="*/ 578730 h 578730"/>
              <a:gd name="connsiteX4" fmla="*/ 0 w 5156630"/>
              <a:gd name="connsiteY4" fmla="*/ 578730 h 578730"/>
              <a:gd name="connsiteX0" fmla="*/ 0 w 5156630"/>
              <a:gd name="connsiteY0" fmla="*/ 598511 h 598511"/>
              <a:gd name="connsiteX1" fmla="*/ 27184 w 5156630"/>
              <a:gd name="connsiteY1" fmla="*/ 0 h 598511"/>
              <a:gd name="connsiteX2" fmla="*/ 1115958 w 5156630"/>
              <a:gd name="connsiteY2" fmla="*/ 19781 h 598511"/>
              <a:gd name="connsiteX3" fmla="*/ 5156630 w 5156630"/>
              <a:gd name="connsiteY3" fmla="*/ 598511 h 598511"/>
              <a:gd name="connsiteX4" fmla="*/ 0 w 5156630"/>
              <a:gd name="connsiteY4" fmla="*/ 598511 h 598511"/>
              <a:gd name="connsiteX0" fmla="*/ 0 w 5156630"/>
              <a:gd name="connsiteY0" fmla="*/ 598511 h 598511"/>
              <a:gd name="connsiteX1" fmla="*/ 27184 w 5156630"/>
              <a:gd name="connsiteY1" fmla="*/ 0 h 598511"/>
              <a:gd name="connsiteX2" fmla="*/ 1104599 w 5156630"/>
              <a:gd name="connsiteY2" fmla="*/ 31143 h 598511"/>
              <a:gd name="connsiteX3" fmla="*/ 5156630 w 5156630"/>
              <a:gd name="connsiteY3" fmla="*/ 598511 h 598511"/>
              <a:gd name="connsiteX4" fmla="*/ 0 w 5156630"/>
              <a:gd name="connsiteY4" fmla="*/ 598511 h 598511"/>
              <a:gd name="connsiteX0" fmla="*/ 0 w 5156630"/>
              <a:gd name="connsiteY0" fmla="*/ 575790 h 575790"/>
              <a:gd name="connsiteX1" fmla="*/ 21504 w 5156630"/>
              <a:gd name="connsiteY1" fmla="*/ 0 h 575790"/>
              <a:gd name="connsiteX2" fmla="*/ 1104599 w 5156630"/>
              <a:gd name="connsiteY2" fmla="*/ 8422 h 575790"/>
              <a:gd name="connsiteX3" fmla="*/ 5156630 w 5156630"/>
              <a:gd name="connsiteY3" fmla="*/ 575790 h 575790"/>
              <a:gd name="connsiteX4" fmla="*/ 0 w 5156630"/>
              <a:gd name="connsiteY4" fmla="*/ 575790 h 57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6630" h="575790">
                <a:moveTo>
                  <a:pt x="0" y="575790"/>
                </a:moveTo>
                <a:lnTo>
                  <a:pt x="21504" y="0"/>
                </a:lnTo>
                <a:lnTo>
                  <a:pt x="1104599" y="8422"/>
                </a:lnTo>
                <a:lnTo>
                  <a:pt x="5156630" y="575790"/>
                </a:lnTo>
                <a:lnTo>
                  <a:pt x="0" y="575790"/>
                </a:lnTo>
                <a:close/>
              </a:path>
            </a:pathLst>
          </a:custGeom>
          <a:solidFill>
            <a:schemeClr val="accent6">
              <a:lumMod val="95000"/>
            </a:schemeClr>
          </a:solidFill>
          <a:ln>
            <a:solidFill>
              <a:schemeClr val="accent6">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 name="矩形 9">
            <a:extLst>
              <a:ext uri="{FF2B5EF4-FFF2-40B4-BE49-F238E27FC236}">
                <a16:creationId xmlns:a16="http://schemas.microsoft.com/office/drawing/2014/main" id="{D092DF97-F5A8-8A40-78AB-E09586DB2D43}"/>
              </a:ext>
            </a:extLst>
          </p:cNvPr>
          <p:cNvSpPr/>
          <p:nvPr/>
        </p:nvSpPr>
        <p:spPr>
          <a:xfrm>
            <a:off x="9954966" y="1224157"/>
            <a:ext cx="3347634" cy="585215"/>
          </a:xfrm>
          <a:custGeom>
            <a:avLst/>
            <a:gdLst>
              <a:gd name="connsiteX0" fmla="*/ 0 w 3347634"/>
              <a:gd name="connsiteY0" fmla="*/ 0 h 585215"/>
              <a:gd name="connsiteX1" fmla="*/ 524463 w 3347634"/>
              <a:gd name="connsiteY1" fmla="*/ 0 h 585215"/>
              <a:gd name="connsiteX2" fmla="*/ 981973 w 3347634"/>
              <a:gd name="connsiteY2" fmla="*/ 0 h 585215"/>
              <a:gd name="connsiteX3" fmla="*/ 1606864 w 3347634"/>
              <a:gd name="connsiteY3" fmla="*/ 0 h 585215"/>
              <a:gd name="connsiteX4" fmla="*/ 2131327 w 3347634"/>
              <a:gd name="connsiteY4" fmla="*/ 0 h 585215"/>
              <a:gd name="connsiteX5" fmla="*/ 2655790 w 3347634"/>
              <a:gd name="connsiteY5" fmla="*/ 0 h 585215"/>
              <a:gd name="connsiteX6" fmla="*/ 3347634 w 3347634"/>
              <a:gd name="connsiteY6" fmla="*/ 0 h 585215"/>
              <a:gd name="connsiteX7" fmla="*/ 3347634 w 3347634"/>
              <a:gd name="connsiteY7" fmla="*/ 585215 h 585215"/>
              <a:gd name="connsiteX8" fmla="*/ 2789695 w 3347634"/>
              <a:gd name="connsiteY8" fmla="*/ 585215 h 585215"/>
              <a:gd name="connsiteX9" fmla="*/ 2332185 w 3347634"/>
              <a:gd name="connsiteY9" fmla="*/ 585215 h 585215"/>
              <a:gd name="connsiteX10" fmla="*/ 1774246 w 3347634"/>
              <a:gd name="connsiteY10" fmla="*/ 585215 h 585215"/>
              <a:gd name="connsiteX11" fmla="*/ 1216307 w 3347634"/>
              <a:gd name="connsiteY11" fmla="*/ 585215 h 585215"/>
              <a:gd name="connsiteX12" fmla="*/ 691844 w 3347634"/>
              <a:gd name="connsiteY12" fmla="*/ 585215 h 585215"/>
              <a:gd name="connsiteX13" fmla="*/ 0 w 3347634"/>
              <a:gd name="connsiteY13" fmla="*/ 585215 h 585215"/>
              <a:gd name="connsiteX14" fmla="*/ 0 w 3347634"/>
              <a:gd name="connsiteY14" fmla="*/ 0 h 58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7634" h="585215" extrusionOk="0">
                <a:moveTo>
                  <a:pt x="0" y="0"/>
                </a:moveTo>
                <a:cubicBezTo>
                  <a:pt x="148131" y="-53537"/>
                  <a:pt x="367372" y="42088"/>
                  <a:pt x="524463" y="0"/>
                </a:cubicBezTo>
                <a:cubicBezTo>
                  <a:pt x="681554" y="-42088"/>
                  <a:pt x="853481" y="34731"/>
                  <a:pt x="981973" y="0"/>
                </a:cubicBezTo>
                <a:cubicBezTo>
                  <a:pt x="1110465" y="-34731"/>
                  <a:pt x="1331149" y="2605"/>
                  <a:pt x="1606864" y="0"/>
                </a:cubicBezTo>
                <a:cubicBezTo>
                  <a:pt x="1882579" y="-2605"/>
                  <a:pt x="1982849" y="53703"/>
                  <a:pt x="2131327" y="0"/>
                </a:cubicBezTo>
                <a:cubicBezTo>
                  <a:pt x="2279805" y="-53703"/>
                  <a:pt x="2477788" y="561"/>
                  <a:pt x="2655790" y="0"/>
                </a:cubicBezTo>
                <a:cubicBezTo>
                  <a:pt x="2833792" y="-561"/>
                  <a:pt x="3144756" y="58816"/>
                  <a:pt x="3347634" y="0"/>
                </a:cubicBezTo>
                <a:cubicBezTo>
                  <a:pt x="3379633" y="140498"/>
                  <a:pt x="3285353" y="401315"/>
                  <a:pt x="3347634" y="585215"/>
                </a:cubicBezTo>
                <a:cubicBezTo>
                  <a:pt x="3130825" y="592879"/>
                  <a:pt x="2938570" y="551160"/>
                  <a:pt x="2789695" y="585215"/>
                </a:cubicBezTo>
                <a:cubicBezTo>
                  <a:pt x="2640820" y="619270"/>
                  <a:pt x="2548813" y="562766"/>
                  <a:pt x="2332185" y="585215"/>
                </a:cubicBezTo>
                <a:cubicBezTo>
                  <a:pt x="2115557" y="607664"/>
                  <a:pt x="2031032" y="574975"/>
                  <a:pt x="1774246" y="585215"/>
                </a:cubicBezTo>
                <a:cubicBezTo>
                  <a:pt x="1517460" y="595455"/>
                  <a:pt x="1391873" y="528424"/>
                  <a:pt x="1216307" y="585215"/>
                </a:cubicBezTo>
                <a:cubicBezTo>
                  <a:pt x="1040741" y="642006"/>
                  <a:pt x="871916" y="542818"/>
                  <a:pt x="691844" y="585215"/>
                </a:cubicBezTo>
                <a:cubicBezTo>
                  <a:pt x="511772" y="627612"/>
                  <a:pt x="192543" y="557756"/>
                  <a:pt x="0" y="585215"/>
                </a:cubicBezTo>
                <a:cubicBezTo>
                  <a:pt x="-84" y="362694"/>
                  <a:pt x="24797" y="160541"/>
                  <a:pt x="0" y="0"/>
                </a:cubicBezTo>
                <a:close/>
              </a:path>
            </a:pathLst>
          </a:custGeom>
          <a:noFill/>
          <a:ln w="50800" cap="rnd">
            <a:solidFill>
              <a:srgbClr val="588132"/>
            </a:solidFill>
            <a:round/>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占位符 1">
            <a:extLst>
              <a:ext uri="{FF2B5EF4-FFF2-40B4-BE49-F238E27FC236}">
                <a16:creationId xmlns:a16="http://schemas.microsoft.com/office/drawing/2014/main" id="{268030FE-E444-3FFD-1E80-08037F9F453D}"/>
              </a:ext>
            </a:extLst>
          </p:cNvPr>
          <p:cNvSpPr txBox="1">
            <a:spLocks/>
          </p:cNvSpPr>
          <p:nvPr/>
        </p:nvSpPr>
        <p:spPr>
          <a:xfrm>
            <a:off x="2443562" y="6216249"/>
            <a:ext cx="3237739" cy="576372"/>
          </a:xfrm>
          <a:prstGeom prst="rect">
            <a:avLst/>
          </a:prstGeom>
          <a:solidFill>
            <a:schemeClr val="lt2"/>
          </a:solid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lgn="ctr">
              <a:buFont typeface="Tahoma"/>
              <a:buNone/>
            </a:pPr>
            <a:r>
              <a:rPr kumimoji="1" lang="en-US" altLang="zh-CN" sz="2600" dirty="0">
                <a:solidFill>
                  <a:schemeClr val="bg2"/>
                </a:solidFill>
              </a:rPr>
              <a:t>Horsepower</a:t>
            </a:r>
            <a:endParaRPr kumimoji="1" lang="zh-CN" altLang="en-US" sz="2600" dirty="0">
              <a:solidFill>
                <a:schemeClr val="bg2"/>
              </a:solidFill>
            </a:endParaRPr>
          </a:p>
        </p:txBody>
      </p:sp>
      <p:sp>
        <p:nvSpPr>
          <p:cNvPr id="8" name="文本框 7">
            <a:extLst>
              <a:ext uri="{FF2B5EF4-FFF2-40B4-BE49-F238E27FC236}">
                <a16:creationId xmlns:a16="http://schemas.microsoft.com/office/drawing/2014/main" id="{BD9F85B9-36AC-1A97-8C3B-CFFA7D7EF1A3}"/>
              </a:ext>
            </a:extLst>
          </p:cNvPr>
          <p:cNvSpPr txBox="1"/>
          <p:nvPr/>
        </p:nvSpPr>
        <p:spPr>
          <a:xfrm>
            <a:off x="13796141" y="7794714"/>
            <a:ext cx="834259" cy="446276"/>
          </a:xfrm>
          <a:prstGeom prst="rect">
            <a:avLst/>
          </a:prstGeom>
          <a:noFill/>
        </p:spPr>
        <p:txBody>
          <a:bodyPr wrap="square" rtlCol="0">
            <a:spAutoFit/>
          </a:bodyPr>
          <a:lstStyle/>
          <a:p>
            <a:pPr algn="ctr"/>
            <a:r>
              <a:rPr kumimoji="1" lang="en-US" altLang="zh-CN" sz="2300" dirty="0">
                <a:latin typeface="Tahoma" panose="020B0604030504040204" pitchFamily="34" charset="0"/>
                <a:ea typeface="Tahoma" panose="020B0604030504040204" pitchFamily="34" charset="0"/>
                <a:cs typeface="Tahoma" panose="020B0604030504040204" pitchFamily="34" charset="0"/>
              </a:rPr>
              <a:t>21</a:t>
            </a:r>
            <a:endParaRPr kumimoji="1" lang="zh-CN" altLang="en-US" sz="23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1470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P spid="6" grpId="0" animBg="1"/>
      <p:bldP spid="10"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1E667B5A-A1F7-1051-9DF3-08DF2BDEDD93}"/>
              </a:ext>
            </a:extLst>
          </p:cNvPr>
          <p:cNvGrpSpPr/>
          <p:nvPr/>
        </p:nvGrpSpPr>
        <p:grpSpPr>
          <a:xfrm>
            <a:off x="1386884" y="2095183"/>
            <a:ext cx="4338701" cy="4121066"/>
            <a:chOff x="7177828" y="3313044"/>
            <a:chExt cx="4338701" cy="4121066"/>
          </a:xfrm>
        </p:grpSpPr>
        <p:grpSp>
          <p:nvGrpSpPr>
            <p:cNvPr id="20" name="组合 19">
              <a:extLst>
                <a:ext uri="{FF2B5EF4-FFF2-40B4-BE49-F238E27FC236}">
                  <a16:creationId xmlns:a16="http://schemas.microsoft.com/office/drawing/2014/main" id="{9259CA6C-DCAC-EA18-508E-1AA28DE99A80}"/>
                </a:ext>
              </a:extLst>
            </p:cNvPr>
            <p:cNvGrpSpPr/>
            <p:nvPr/>
          </p:nvGrpSpPr>
          <p:grpSpPr>
            <a:xfrm>
              <a:off x="7781984" y="3313044"/>
              <a:ext cx="3734545" cy="4121066"/>
              <a:chOff x="5574187" y="1710267"/>
              <a:chExt cx="3734545" cy="4121066"/>
            </a:xfrm>
          </p:grpSpPr>
          <p:pic>
            <p:nvPicPr>
              <p:cNvPr id="23" name="图片 22">
                <a:extLst>
                  <a:ext uri="{FF2B5EF4-FFF2-40B4-BE49-F238E27FC236}">
                    <a16:creationId xmlns:a16="http://schemas.microsoft.com/office/drawing/2014/main" id="{16CF13CC-3EDF-225B-CB92-0FAF7370075C}"/>
                  </a:ext>
                </a:extLst>
              </p:cNvPr>
              <p:cNvPicPr>
                <a:picLocks noChangeAspect="1"/>
              </p:cNvPicPr>
              <p:nvPr/>
            </p:nvPicPr>
            <p:blipFill>
              <a:blip r:embed="rId3"/>
              <a:srcRect/>
              <a:stretch/>
            </p:blipFill>
            <p:spPr>
              <a:xfrm>
                <a:off x="5574187" y="2096788"/>
                <a:ext cx="3734545" cy="3734545"/>
              </a:xfrm>
              <a:prstGeom prst="rect">
                <a:avLst/>
              </a:prstGeom>
            </p:spPr>
          </p:pic>
          <p:sp>
            <p:nvSpPr>
              <p:cNvPr id="24" name="矩形 23">
                <a:extLst>
                  <a:ext uri="{FF2B5EF4-FFF2-40B4-BE49-F238E27FC236}">
                    <a16:creationId xmlns:a16="http://schemas.microsoft.com/office/drawing/2014/main" id="{44C6E7D5-6619-BD7C-4117-F50DF86BADAA}"/>
                  </a:ext>
                </a:extLst>
              </p:cNvPr>
              <p:cNvSpPr/>
              <p:nvPr/>
            </p:nvSpPr>
            <p:spPr>
              <a:xfrm>
                <a:off x="6773333" y="1710267"/>
                <a:ext cx="1794934" cy="44026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2" name="文本占位符 1">
              <a:extLst>
                <a:ext uri="{FF2B5EF4-FFF2-40B4-BE49-F238E27FC236}">
                  <a16:creationId xmlns:a16="http://schemas.microsoft.com/office/drawing/2014/main" id="{6F7C804C-B0BE-A699-BAD8-63523B0DDC23}"/>
                </a:ext>
              </a:extLst>
            </p:cNvPr>
            <p:cNvSpPr txBox="1">
              <a:spLocks/>
            </p:cNvSpPr>
            <p:nvPr/>
          </p:nvSpPr>
          <p:spPr>
            <a:xfrm rot="16200000">
              <a:off x="5861036" y="5076859"/>
              <a:ext cx="3237739" cy="604156"/>
            </a:xfrm>
            <a:prstGeom prst="rect">
              <a:avLst/>
            </a:prstGeom>
            <a:solidFill>
              <a:schemeClr val="lt2"/>
            </a:solid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lgn="ctr">
                <a:buFont typeface="Tahoma"/>
                <a:buNone/>
              </a:pPr>
              <a:r>
                <a:rPr kumimoji="1" lang="en-US" altLang="zh-CN" sz="2600" dirty="0" err="1">
                  <a:solidFill>
                    <a:schemeClr val="bg2"/>
                  </a:solidFill>
                </a:rPr>
                <a:t>Miles_per_Gallon</a:t>
              </a:r>
              <a:endParaRPr kumimoji="1" lang="zh-CN" altLang="en-US" sz="2600" dirty="0">
                <a:solidFill>
                  <a:schemeClr val="bg2"/>
                </a:solidFill>
              </a:endParaRPr>
            </a:p>
          </p:txBody>
        </p:sp>
      </p:grpSp>
      <p:sp>
        <p:nvSpPr>
          <p:cNvPr id="28" name="文本占位符 1">
            <a:extLst>
              <a:ext uri="{FF2B5EF4-FFF2-40B4-BE49-F238E27FC236}">
                <a16:creationId xmlns:a16="http://schemas.microsoft.com/office/drawing/2014/main" id="{6C31C7B3-08FE-A016-F483-6F8B1D05D5BE}"/>
              </a:ext>
            </a:extLst>
          </p:cNvPr>
          <p:cNvSpPr>
            <a:spLocks noGrp="1"/>
          </p:cNvSpPr>
          <p:nvPr>
            <p:ph type="body" idx="1"/>
          </p:nvPr>
        </p:nvSpPr>
        <p:spPr>
          <a:xfrm>
            <a:off x="838200" y="1155499"/>
            <a:ext cx="12954000" cy="5830517"/>
          </a:xfrm>
        </p:spPr>
        <p:txBody>
          <a:bodyPr/>
          <a:lstStyle/>
          <a:p>
            <a:r>
              <a:rPr kumimoji="1" lang="en-US" altLang="zh-CN" dirty="0"/>
              <a:t>The </a:t>
            </a:r>
            <a:r>
              <a:rPr kumimoji="1" lang="en-US" altLang="zh-CN" b="1" dirty="0">
                <a:solidFill>
                  <a:srgbClr val="8C3800"/>
                </a:solidFill>
              </a:rPr>
              <a:t>sketch</a:t>
            </a:r>
            <a:r>
              <a:rPr kumimoji="1" lang="en-US" altLang="zh-CN" dirty="0"/>
              <a:t> interaction in </a:t>
            </a:r>
            <a:r>
              <a:rPr kumimoji="1" lang="en-US" altLang="zh-CN" dirty="0" err="1"/>
              <a:t>InkSight</a:t>
            </a:r>
            <a:r>
              <a:rPr kumimoji="1" lang="en-US" altLang="zh-CN" dirty="0"/>
              <a:t> is considered </a:t>
            </a:r>
            <a:r>
              <a:rPr kumimoji="1" lang="en-US" altLang="zh-CN" b="1" dirty="0">
                <a:solidFill>
                  <a:srgbClr val="8C3800"/>
                </a:solidFill>
              </a:rPr>
              <a:t>a flexible and easy way to express intent</a:t>
            </a:r>
            <a:r>
              <a:rPr kumimoji="1" lang="en-US" altLang="zh-CN" b="1" dirty="0">
                <a:solidFill>
                  <a:srgbClr val="C00000"/>
                </a:solidFill>
              </a:rPr>
              <a:t> </a:t>
            </a:r>
            <a:r>
              <a:rPr kumimoji="1" lang="en-US" altLang="zh-CN" dirty="0"/>
              <a:t>by the majority of the participants.</a:t>
            </a:r>
          </a:p>
        </p:txBody>
      </p:sp>
      <p:sp>
        <p:nvSpPr>
          <p:cNvPr id="16" name="矩形 15">
            <a:extLst>
              <a:ext uri="{FF2B5EF4-FFF2-40B4-BE49-F238E27FC236}">
                <a16:creationId xmlns:a16="http://schemas.microsoft.com/office/drawing/2014/main" id="{6330CB18-10C7-0AEF-ECC0-114FDBCACAD2}"/>
              </a:ext>
            </a:extLst>
          </p:cNvPr>
          <p:cNvSpPr/>
          <p:nvPr/>
        </p:nvSpPr>
        <p:spPr>
          <a:xfrm>
            <a:off x="1010160" y="6804354"/>
            <a:ext cx="5882088" cy="1062975"/>
          </a:xfrm>
          <a:prstGeom prst="rect">
            <a:avLst/>
          </a:prstGeom>
          <a:solidFill>
            <a:srgbClr val="F3F3F3"/>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Intent ={</a:t>
            </a:r>
            <a:r>
              <a:rPr lang="en-US" altLang="zh-CN" sz="2600" b="1" dirty="0">
                <a:solidFill>
                  <a:srgbClr val="8C3800"/>
                </a:solidFill>
                <a:effectLst/>
                <a:latin typeface="Tahoma" panose="020B0604030504040204" pitchFamily="34" charset="0"/>
                <a:ea typeface="Tahoma" panose="020B0604030504040204" pitchFamily="34" charset="0"/>
                <a:cs typeface="Tahoma" panose="020B0604030504040204" pitchFamily="34" charset="0"/>
              </a:rPr>
              <a:t>????</a:t>
            </a:r>
            <a:r>
              <a:rPr lang="en-US" altLang="zh-CN" sz="26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sp>
        <p:nvSpPr>
          <p:cNvPr id="31" name="矩形 30">
            <a:extLst>
              <a:ext uri="{FF2B5EF4-FFF2-40B4-BE49-F238E27FC236}">
                <a16:creationId xmlns:a16="http://schemas.microsoft.com/office/drawing/2014/main" id="{FB0C9D22-A592-A7D9-704E-A6836ABF7C80}"/>
              </a:ext>
            </a:extLst>
          </p:cNvPr>
          <p:cNvSpPr/>
          <p:nvPr/>
        </p:nvSpPr>
        <p:spPr>
          <a:xfrm>
            <a:off x="7315200" y="3036193"/>
            <a:ext cx="6848834" cy="1428230"/>
          </a:xfrm>
          <a:prstGeom prst="rect">
            <a:avLst/>
          </a:prstGeom>
          <a:solidFill>
            <a:schemeClr val="accent6">
              <a:lumMod val="85000"/>
            </a:schemeClr>
          </a:solidFill>
          <a:ln>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000" i="1" dirty="0">
                <a:solidFill>
                  <a:schemeClr val="bg2"/>
                </a:solidFill>
                <a:latin typeface="Tahoma" panose="020B0604030504040204" pitchFamily="34" charset="0"/>
                <a:ea typeface="Tahoma" panose="020B0604030504040204" pitchFamily="34" charset="0"/>
                <a:cs typeface="Tahoma" panose="020B0604030504040204" pitchFamily="34" charset="0"/>
              </a:rPr>
              <a:t>“</a:t>
            </a:r>
            <a:r>
              <a:rPr lang="en-US" altLang="zh-CN" sz="3000" i="1" dirty="0">
                <a:solidFill>
                  <a:schemeClr val="bg2"/>
                </a:solidFill>
                <a:latin typeface="Tahoma" panose="020B0604030504040204" pitchFamily="34" charset="0"/>
                <a:ea typeface="Tahoma" panose="020B0604030504040204" pitchFamily="34" charset="0"/>
                <a:cs typeface="Tahoma" panose="020B0604030504040204" pitchFamily="34" charset="0"/>
              </a:rPr>
              <a:t>I can draw </a:t>
            </a:r>
            <a:r>
              <a:rPr lang="en-US" altLang="zh-CN" sz="3000" b="1" i="1" dirty="0">
                <a:solidFill>
                  <a:srgbClr val="8C3800"/>
                </a:solidFill>
                <a:latin typeface="Tahoma" panose="020B0604030504040204" pitchFamily="34" charset="0"/>
                <a:ea typeface="Tahoma" panose="020B0604030504040204" pitchFamily="34" charset="0"/>
                <a:cs typeface="Tahoma" panose="020B0604030504040204" pitchFamily="34" charset="0"/>
              </a:rPr>
              <a:t>any shapes </a:t>
            </a:r>
            <a:r>
              <a:rPr lang="en-US" altLang="zh-CN" sz="3000" i="1" dirty="0">
                <a:solidFill>
                  <a:schemeClr val="bg2"/>
                </a:solidFill>
                <a:latin typeface="Tahoma" panose="020B0604030504040204" pitchFamily="34" charset="0"/>
                <a:ea typeface="Tahoma" panose="020B0604030504040204" pitchFamily="34" charset="0"/>
                <a:cs typeface="Tahoma" panose="020B0604030504040204" pitchFamily="34" charset="0"/>
              </a:rPr>
              <a:t>to see the results with a low burden</a:t>
            </a:r>
            <a:r>
              <a:rPr lang="zh-CN" altLang="en-US" sz="3000" i="1" dirty="0">
                <a:solidFill>
                  <a:schemeClr val="bg2"/>
                </a:solidFill>
                <a:latin typeface="Tahoma" panose="020B0604030504040204" pitchFamily="34" charset="0"/>
                <a:ea typeface="Tahoma" panose="020B0604030504040204" pitchFamily="34" charset="0"/>
                <a:cs typeface="Tahoma" panose="020B0604030504040204" pitchFamily="34" charset="0"/>
              </a:rPr>
              <a:t>“</a:t>
            </a:r>
            <a:r>
              <a:rPr lang="en-US" altLang="zh-CN" sz="3000" i="1" dirty="0">
                <a:solidFill>
                  <a:schemeClr val="bg2"/>
                </a:solidFill>
                <a:latin typeface="Tahoma" panose="020B0604030504040204" pitchFamily="34" charset="0"/>
                <a:ea typeface="Tahoma" panose="020B0604030504040204" pitchFamily="34" charset="0"/>
                <a:cs typeface="Tahoma" panose="020B0604030504040204" pitchFamily="34" charset="0"/>
              </a:rPr>
              <a:t>.</a:t>
            </a:r>
          </a:p>
        </p:txBody>
      </p:sp>
      <p:sp>
        <p:nvSpPr>
          <p:cNvPr id="9" name="标题 2">
            <a:extLst>
              <a:ext uri="{FF2B5EF4-FFF2-40B4-BE49-F238E27FC236}">
                <a16:creationId xmlns:a16="http://schemas.microsoft.com/office/drawing/2014/main" id="{38917884-2446-9A99-FCA9-F79712AABF76}"/>
              </a:ext>
            </a:extLst>
          </p:cNvPr>
          <p:cNvSpPr>
            <a:spLocks noGrp="1"/>
          </p:cNvSpPr>
          <p:nvPr>
            <p:ph type="title"/>
          </p:nvPr>
        </p:nvSpPr>
        <p:spPr>
          <a:xfrm>
            <a:off x="838200" y="1016"/>
            <a:ext cx="12954000" cy="937768"/>
          </a:xfrm>
        </p:spPr>
        <p:txBody>
          <a:bodyPr/>
          <a:lstStyle/>
          <a:p>
            <a:r>
              <a:rPr kumimoji="1" lang="en-US" altLang="zh-CN" dirty="0"/>
              <a:t>User Study – Qualitative Result</a:t>
            </a:r>
            <a:endParaRPr kumimoji="1" lang="zh-CN" altLang="en-US" dirty="0"/>
          </a:p>
        </p:txBody>
      </p:sp>
      <p:sp>
        <p:nvSpPr>
          <p:cNvPr id="13" name="任意形状 12">
            <a:extLst>
              <a:ext uri="{FF2B5EF4-FFF2-40B4-BE49-F238E27FC236}">
                <a16:creationId xmlns:a16="http://schemas.microsoft.com/office/drawing/2014/main" id="{F9051CEF-96AA-AAA3-1693-E56747B0A0DE}"/>
              </a:ext>
            </a:extLst>
          </p:cNvPr>
          <p:cNvSpPr/>
          <p:nvPr/>
        </p:nvSpPr>
        <p:spPr>
          <a:xfrm>
            <a:off x="3728802" y="3765176"/>
            <a:ext cx="358851" cy="699247"/>
          </a:xfrm>
          <a:custGeom>
            <a:avLst/>
            <a:gdLst>
              <a:gd name="connsiteX0" fmla="*/ 251012 w 412640"/>
              <a:gd name="connsiteY0" fmla="*/ 161365 h 699247"/>
              <a:gd name="connsiteX1" fmla="*/ 161365 w 412640"/>
              <a:gd name="connsiteY1" fmla="*/ 170329 h 699247"/>
              <a:gd name="connsiteX2" fmla="*/ 98612 w 412640"/>
              <a:gd name="connsiteY2" fmla="*/ 206188 h 699247"/>
              <a:gd name="connsiteX3" fmla="*/ 71718 w 412640"/>
              <a:gd name="connsiteY3" fmla="*/ 224117 h 699247"/>
              <a:gd name="connsiteX4" fmla="*/ 17930 w 412640"/>
              <a:gd name="connsiteY4" fmla="*/ 277906 h 699247"/>
              <a:gd name="connsiteX5" fmla="*/ 0 w 412640"/>
              <a:gd name="connsiteY5" fmla="*/ 295835 h 699247"/>
              <a:gd name="connsiteX6" fmla="*/ 8965 w 412640"/>
              <a:gd name="connsiteY6" fmla="*/ 448235 h 699247"/>
              <a:gd name="connsiteX7" fmla="*/ 26894 w 412640"/>
              <a:gd name="connsiteY7" fmla="*/ 502023 h 699247"/>
              <a:gd name="connsiteX8" fmla="*/ 44824 w 412640"/>
              <a:gd name="connsiteY8" fmla="*/ 519953 h 699247"/>
              <a:gd name="connsiteX9" fmla="*/ 80683 w 412640"/>
              <a:gd name="connsiteY9" fmla="*/ 564776 h 699247"/>
              <a:gd name="connsiteX10" fmla="*/ 107577 w 412640"/>
              <a:gd name="connsiteY10" fmla="*/ 573741 h 699247"/>
              <a:gd name="connsiteX11" fmla="*/ 152400 w 412640"/>
              <a:gd name="connsiteY11" fmla="*/ 609600 h 699247"/>
              <a:gd name="connsiteX12" fmla="*/ 170330 w 412640"/>
              <a:gd name="connsiteY12" fmla="*/ 627529 h 699247"/>
              <a:gd name="connsiteX13" fmla="*/ 197224 w 412640"/>
              <a:gd name="connsiteY13" fmla="*/ 636494 h 699247"/>
              <a:gd name="connsiteX14" fmla="*/ 251012 w 412640"/>
              <a:gd name="connsiteY14" fmla="*/ 663388 h 699247"/>
              <a:gd name="connsiteX15" fmla="*/ 268942 w 412640"/>
              <a:gd name="connsiteY15" fmla="*/ 681317 h 699247"/>
              <a:gd name="connsiteX16" fmla="*/ 322730 w 412640"/>
              <a:gd name="connsiteY16" fmla="*/ 699247 h 699247"/>
              <a:gd name="connsiteX17" fmla="*/ 394447 w 412640"/>
              <a:gd name="connsiteY17" fmla="*/ 690282 h 699247"/>
              <a:gd name="connsiteX18" fmla="*/ 412377 w 412640"/>
              <a:gd name="connsiteY18" fmla="*/ 672353 h 699247"/>
              <a:gd name="connsiteX19" fmla="*/ 394447 w 412640"/>
              <a:gd name="connsiteY19" fmla="*/ 555812 h 699247"/>
              <a:gd name="connsiteX20" fmla="*/ 376518 w 412640"/>
              <a:gd name="connsiteY20" fmla="*/ 528917 h 699247"/>
              <a:gd name="connsiteX21" fmla="*/ 358589 w 412640"/>
              <a:gd name="connsiteY21" fmla="*/ 475129 h 699247"/>
              <a:gd name="connsiteX22" fmla="*/ 340659 w 412640"/>
              <a:gd name="connsiteY22" fmla="*/ 448235 h 699247"/>
              <a:gd name="connsiteX23" fmla="*/ 304800 w 412640"/>
              <a:gd name="connsiteY23" fmla="*/ 367553 h 699247"/>
              <a:gd name="connsiteX24" fmla="*/ 277906 w 412640"/>
              <a:gd name="connsiteY24" fmla="*/ 286870 h 699247"/>
              <a:gd name="connsiteX25" fmla="*/ 259977 w 412640"/>
              <a:gd name="connsiteY25" fmla="*/ 233082 h 699247"/>
              <a:gd name="connsiteX26" fmla="*/ 242047 w 412640"/>
              <a:gd name="connsiteY26" fmla="*/ 215153 h 699247"/>
              <a:gd name="connsiteX27" fmla="*/ 233083 w 412640"/>
              <a:gd name="connsiteY27" fmla="*/ 188259 h 699247"/>
              <a:gd name="connsiteX28" fmla="*/ 215153 w 412640"/>
              <a:gd name="connsiteY28" fmla="*/ 161365 h 699247"/>
              <a:gd name="connsiteX29" fmla="*/ 179294 w 412640"/>
              <a:gd name="connsiteY29" fmla="*/ 89647 h 699247"/>
              <a:gd name="connsiteX30" fmla="*/ 161365 w 412640"/>
              <a:gd name="connsiteY30" fmla="*/ 35859 h 699247"/>
              <a:gd name="connsiteX31" fmla="*/ 152400 w 412640"/>
              <a:gd name="connsiteY31" fmla="*/ 0 h 699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12640" h="699247">
                <a:moveTo>
                  <a:pt x="251012" y="161365"/>
                </a:moveTo>
                <a:cubicBezTo>
                  <a:pt x="221130" y="164353"/>
                  <a:pt x="190813" y="164439"/>
                  <a:pt x="161365" y="170329"/>
                </a:cubicBezTo>
                <a:cubicBezTo>
                  <a:pt x="107655" y="181071"/>
                  <a:pt x="128467" y="182305"/>
                  <a:pt x="98612" y="206188"/>
                </a:cubicBezTo>
                <a:cubicBezTo>
                  <a:pt x="90199" y="212918"/>
                  <a:pt x="79898" y="217105"/>
                  <a:pt x="71718" y="224117"/>
                </a:cubicBezTo>
                <a:cubicBezTo>
                  <a:pt x="71695" y="224137"/>
                  <a:pt x="26906" y="268930"/>
                  <a:pt x="17930" y="277906"/>
                </a:cubicBezTo>
                <a:lnTo>
                  <a:pt x="0" y="295835"/>
                </a:lnTo>
                <a:cubicBezTo>
                  <a:pt x="2988" y="346635"/>
                  <a:pt x="2383" y="397775"/>
                  <a:pt x="8965" y="448235"/>
                </a:cubicBezTo>
                <a:cubicBezTo>
                  <a:pt x="11409" y="466975"/>
                  <a:pt x="13530" y="488659"/>
                  <a:pt x="26894" y="502023"/>
                </a:cubicBezTo>
                <a:cubicBezTo>
                  <a:pt x="32871" y="508000"/>
                  <a:pt x="39544" y="513353"/>
                  <a:pt x="44824" y="519953"/>
                </a:cubicBezTo>
                <a:cubicBezTo>
                  <a:pt x="56102" y="534050"/>
                  <a:pt x="64030" y="554784"/>
                  <a:pt x="80683" y="564776"/>
                </a:cubicBezTo>
                <a:cubicBezTo>
                  <a:pt x="88786" y="569638"/>
                  <a:pt x="98612" y="570753"/>
                  <a:pt x="107577" y="573741"/>
                </a:cubicBezTo>
                <a:cubicBezTo>
                  <a:pt x="143285" y="627303"/>
                  <a:pt x="104289" y="580734"/>
                  <a:pt x="152400" y="609600"/>
                </a:cubicBezTo>
                <a:cubicBezTo>
                  <a:pt x="159648" y="613948"/>
                  <a:pt x="163082" y="623181"/>
                  <a:pt x="170330" y="627529"/>
                </a:cubicBezTo>
                <a:cubicBezTo>
                  <a:pt x="178433" y="632391"/>
                  <a:pt x="188772" y="632268"/>
                  <a:pt x="197224" y="636494"/>
                </a:cubicBezTo>
                <a:cubicBezTo>
                  <a:pt x="266737" y="671251"/>
                  <a:pt x="183413" y="640854"/>
                  <a:pt x="251012" y="663388"/>
                </a:cubicBezTo>
                <a:cubicBezTo>
                  <a:pt x="256989" y="669364"/>
                  <a:pt x="261382" y="677537"/>
                  <a:pt x="268942" y="681317"/>
                </a:cubicBezTo>
                <a:cubicBezTo>
                  <a:pt x="285846" y="689769"/>
                  <a:pt x="322730" y="699247"/>
                  <a:pt x="322730" y="699247"/>
                </a:cubicBezTo>
                <a:cubicBezTo>
                  <a:pt x="346636" y="696259"/>
                  <a:pt x="371371" y="697205"/>
                  <a:pt x="394447" y="690282"/>
                </a:cubicBezTo>
                <a:cubicBezTo>
                  <a:pt x="402543" y="687853"/>
                  <a:pt x="411675" y="680776"/>
                  <a:pt x="412377" y="672353"/>
                </a:cubicBezTo>
                <a:cubicBezTo>
                  <a:pt x="413847" y="654718"/>
                  <a:pt x="409330" y="585578"/>
                  <a:pt x="394447" y="555812"/>
                </a:cubicBezTo>
                <a:cubicBezTo>
                  <a:pt x="389629" y="546175"/>
                  <a:pt x="380894" y="538763"/>
                  <a:pt x="376518" y="528917"/>
                </a:cubicBezTo>
                <a:cubicBezTo>
                  <a:pt x="368843" y="511647"/>
                  <a:pt x="369073" y="490854"/>
                  <a:pt x="358589" y="475129"/>
                </a:cubicBezTo>
                <a:cubicBezTo>
                  <a:pt x="352612" y="466164"/>
                  <a:pt x="345035" y="458081"/>
                  <a:pt x="340659" y="448235"/>
                </a:cubicBezTo>
                <a:cubicBezTo>
                  <a:pt x="297986" y="352221"/>
                  <a:pt x="345378" y="428418"/>
                  <a:pt x="304800" y="367553"/>
                </a:cubicBezTo>
                <a:lnTo>
                  <a:pt x="277906" y="286870"/>
                </a:lnTo>
                <a:lnTo>
                  <a:pt x="259977" y="233082"/>
                </a:lnTo>
                <a:lnTo>
                  <a:pt x="242047" y="215153"/>
                </a:lnTo>
                <a:cubicBezTo>
                  <a:pt x="239059" y="206188"/>
                  <a:pt x="237309" y="196711"/>
                  <a:pt x="233083" y="188259"/>
                </a:cubicBezTo>
                <a:cubicBezTo>
                  <a:pt x="228265" y="178622"/>
                  <a:pt x="219529" y="171211"/>
                  <a:pt x="215153" y="161365"/>
                </a:cubicBezTo>
                <a:cubicBezTo>
                  <a:pt x="182189" y="87196"/>
                  <a:pt x="216117" y="126468"/>
                  <a:pt x="179294" y="89647"/>
                </a:cubicBezTo>
                <a:lnTo>
                  <a:pt x="161365" y="35859"/>
                </a:lnTo>
                <a:cubicBezTo>
                  <a:pt x="151455" y="6129"/>
                  <a:pt x="152400" y="18415"/>
                  <a:pt x="152400" y="0"/>
                </a:cubicBezTo>
              </a:path>
            </a:pathLst>
          </a:cu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13">
            <a:extLst>
              <a:ext uri="{FF2B5EF4-FFF2-40B4-BE49-F238E27FC236}">
                <a16:creationId xmlns:a16="http://schemas.microsoft.com/office/drawing/2014/main" id="{E5185302-D9A1-06DA-7E98-1E7FE7F6F63F}"/>
              </a:ext>
            </a:extLst>
          </p:cNvPr>
          <p:cNvSpPr/>
          <p:nvPr/>
        </p:nvSpPr>
        <p:spPr>
          <a:xfrm>
            <a:off x="9954966" y="1224157"/>
            <a:ext cx="3347634" cy="585215"/>
          </a:xfrm>
          <a:custGeom>
            <a:avLst/>
            <a:gdLst>
              <a:gd name="connsiteX0" fmla="*/ 0 w 3347634"/>
              <a:gd name="connsiteY0" fmla="*/ 0 h 585215"/>
              <a:gd name="connsiteX1" fmla="*/ 524463 w 3347634"/>
              <a:gd name="connsiteY1" fmla="*/ 0 h 585215"/>
              <a:gd name="connsiteX2" fmla="*/ 981973 w 3347634"/>
              <a:gd name="connsiteY2" fmla="*/ 0 h 585215"/>
              <a:gd name="connsiteX3" fmla="*/ 1606864 w 3347634"/>
              <a:gd name="connsiteY3" fmla="*/ 0 h 585215"/>
              <a:gd name="connsiteX4" fmla="*/ 2131327 w 3347634"/>
              <a:gd name="connsiteY4" fmla="*/ 0 h 585215"/>
              <a:gd name="connsiteX5" fmla="*/ 2655790 w 3347634"/>
              <a:gd name="connsiteY5" fmla="*/ 0 h 585215"/>
              <a:gd name="connsiteX6" fmla="*/ 3347634 w 3347634"/>
              <a:gd name="connsiteY6" fmla="*/ 0 h 585215"/>
              <a:gd name="connsiteX7" fmla="*/ 3347634 w 3347634"/>
              <a:gd name="connsiteY7" fmla="*/ 585215 h 585215"/>
              <a:gd name="connsiteX8" fmla="*/ 2789695 w 3347634"/>
              <a:gd name="connsiteY8" fmla="*/ 585215 h 585215"/>
              <a:gd name="connsiteX9" fmla="*/ 2332185 w 3347634"/>
              <a:gd name="connsiteY9" fmla="*/ 585215 h 585215"/>
              <a:gd name="connsiteX10" fmla="*/ 1774246 w 3347634"/>
              <a:gd name="connsiteY10" fmla="*/ 585215 h 585215"/>
              <a:gd name="connsiteX11" fmla="*/ 1216307 w 3347634"/>
              <a:gd name="connsiteY11" fmla="*/ 585215 h 585215"/>
              <a:gd name="connsiteX12" fmla="*/ 691844 w 3347634"/>
              <a:gd name="connsiteY12" fmla="*/ 585215 h 585215"/>
              <a:gd name="connsiteX13" fmla="*/ 0 w 3347634"/>
              <a:gd name="connsiteY13" fmla="*/ 585215 h 585215"/>
              <a:gd name="connsiteX14" fmla="*/ 0 w 3347634"/>
              <a:gd name="connsiteY14" fmla="*/ 0 h 58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7634" h="585215" extrusionOk="0">
                <a:moveTo>
                  <a:pt x="0" y="0"/>
                </a:moveTo>
                <a:cubicBezTo>
                  <a:pt x="148131" y="-53537"/>
                  <a:pt x="367372" y="42088"/>
                  <a:pt x="524463" y="0"/>
                </a:cubicBezTo>
                <a:cubicBezTo>
                  <a:pt x="681554" y="-42088"/>
                  <a:pt x="853481" y="34731"/>
                  <a:pt x="981973" y="0"/>
                </a:cubicBezTo>
                <a:cubicBezTo>
                  <a:pt x="1110465" y="-34731"/>
                  <a:pt x="1331149" y="2605"/>
                  <a:pt x="1606864" y="0"/>
                </a:cubicBezTo>
                <a:cubicBezTo>
                  <a:pt x="1882579" y="-2605"/>
                  <a:pt x="1982849" y="53703"/>
                  <a:pt x="2131327" y="0"/>
                </a:cubicBezTo>
                <a:cubicBezTo>
                  <a:pt x="2279805" y="-53703"/>
                  <a:pt x="2477788" y="561"/>
                  <a:pt x="2655790" y="0"/>
                </a:cubicBezTo>
                <a:cubicBezTo>
                  <a:pt x="2833792" y="-561"/>
                  <a:pt x="3144756" y="58816"/>
                  <a:pt x="3347634" y="0"/>
                </a:cubicBezTo>
                <a:cubicBezTo>
                  <a:pt x="3379633" y="140498"/>
                  <a:pt x="3285353" y="401315"/>
                  <a:pt x="3347634" y="585215"/>
                </a:cubicBezTo>
                <a:cubicBezTo>
                  <a:pt x="3130825" y="592879"/>
                  <a:pt x="2938570" y="551160"/>
                  <a:pt x="2789695" y="585215"/>
                </a:cubicBezTo>
                <a:cubicBezTo>
                  <a:pt x="2640820" y="619270"/>
                  <a:pt x="2548813" y="562766"/>
                  <a:pt x="2332185" y="585215"/>
                </a:cubicBezTo>
                <a:cubicBezTo>
                  <a:pt x="2115557" y="607664"/>
                  <a:pt x="2031032" y="574975"/>
                  <a:pt x="1774246" y="585215"/>
                </a:cubicBezTo>
                <a:cubicBezTo>
                  <a:pt x="1517460" y="595455"/>
                  <a:pt x="1391873" y="528424"/>
                  <a:pt x="1216307" y="585215"/>
                </a:cubicBezTo>
                <a:cubicBezTo>
                  <a:pt x="1040741" y="642006"/>
                  <a:pt x="871916" y="542818"/>
                  <a:pt x="691844" y="585215"/>
                </a:cubicBezTo>
                <a:cubicBezTo>
                  <a:pt x="511772" y="627612"/>
                  <a:pt x="192543" y="557756"/>
                  <a:pt x="0" y="585215"/>
                </a:cubicBezTo>
                <a:cubicBezTo>
                  <a:pt x="-84" y="362694"/>
                  <a:pt x="24797" y="160541"/>
                  <a:pt x="0" y="0"/>
                </a:cubicBezTo>
                <a:close/>
              </a:path>
            </a:pathLst>
          </a:custGeom>
          <a:noFill/>
          <a:ln w="50800" cap="rnd">
            <a:solidFill>
              <a:srgbClr val="588132"/>
            </a:solidFill>
            <a:round/>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占位符 1">
            <a:extLst>
              <a:ext uri="{FF2B5EF4-FFF2-40B4-BE49-F238E27FC236}">
                <a16:creationId xmlns:a16="http://schemas.microsoft.com/office/drawing/2014/main" id="{61E37E67-EE5F-9FE4-9BF8-7180C8EEB2B3}"/>
              </a:ext>
            </a:extLst>
          </p:cNvPr>
          <p:cNvSpPr txBox="1">
            <a:spLocks/>
          </p:cNvSpPr>
          <p:nvPr/>
        </p:nvSpPr>
        <p:spPr>
          <a:xfrm>
            <a:off x="2443562" y="6216249"/>
            <a:ext cx="3237739" cy="576372"/>
          </a:xfrm>
          <a:prstGeom prst="rect">
            <a:avLst/>
          </a:prstGeom>
          <a:solidFill>
            <a:schemeClr val="lt2"/>
          </a:solid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lgn="ctr">
              <a:buFont typeface="Tahoma"/>
              <a:buNone/>
            </a:pPr>
            <a:r>
              <a:rPr kumimoji="1" lang="en-US" altLang="zh-CN" sz="2600" dirty="0">
                <a:solidFill>
                  <a:schemeClr val="bg2"/>
                </a:solidFill>
              </a:rPr>
              <a:t>Horsepower</a:t>
            </a:r>
            <a:endParaRPr kumimoji="1" lang="zh-CN" altLang="en-US" sz="2600" dirty="0">
              <a:solidFill>
                <a:schemeClr val="bg2"/>
              </a:solidFill>
            </a:endParaRPr>
          </a:p>
        </p:txBody>
      </p:sp>
      <p:sp>
        <p:nvSpPr>
          <p:cNvPr id="3" name="文本框 2">
            <a:extLst>
              <a:ext uri="{FF2B5EF4-FFF2-40B4-BE49-F238E27FC236}">
                <a16:creationId xmlns:a16="http://schemas.microsoft.com/office/drawing/2014/main" id="{FD31415C-40DA-F1B8-58B6-6BA48D24DCA1}"/>
              </a:ext>
            </a:extLst>
          </p:cNvPr>
          <p:cNvSpPr txBox="1"/>
          <p:nvPr/>
        </p:nvSpPr>
        <p:spPr>
          <a:xfrm>
            <a:off x="13796141" y="7794714"/>
            <a:ext cx="834259" cy="446276"/>
          </a:xfrm>
          <a:prstGeom prst="rect">
            <a:avLst/>
          </a:prstGeom>
          <a:noFill/>
        </p:spPr>
        <p:txBody>
          <a:bodyPr wrap="square" rtlCol="0">
            <a:spAutoFit/>
          </a:bodyPr>
          <a:lstStyle/>
          <a:p>
            <a:pPr algn="ctr"/>
            <a:r>
              <a:rPr kumimoji="1" lang="en-US" altLang="zh-CN" sz="2300" dirty="0">
                <a:latin typeface="Tahoma" panose="020B0604030504040204" pitchFamily="34" charset="0"/>
                <a:ea typeface="Tahoma" panose="020B0604030504040204" pitchFamily="34" charset="0"/>
                <a:cs typeface="Tahoma" panose="020B0604030504040204" pitchFamily="34" charset="0"/>
              </a:rPr>
              <a:t>22</a:t>
            </a:r>
            <a:endParaRPr kumimoji="1" lang="zh-CN" altLang="en-US" sz="23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1679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animBg="1"/>
      <p:bldP spid="31" grpId="0" animBg="1"/>
      <p:bldP spid="13"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1E667B5A-A1F7-1051-9DF3-08DF2BDEDD93}"/>
              </a:ext>
            </a:extLst>
          </p:cNvPr>
          <p:cNvGrpSpPr/>
          <p:nvPr/>
        </p:nvGrpSpPr>
        <p:grpSpPr>
          <a:xfrm>
            <a:off x="1386884" y="2095183"/>
            <a:ext cx="4334067" cy="4697438"/>
            <a:chOff x="7177828" y="3313044"/>
            <a:chExt cx="4334067" cy="4697438"/>
          </a:xfrm>
        </p:grpSpPr>
        <p:grpSp>
          <p:nvGrpSpPr>
            <p:cNvPr id="20" name="组合 19">
              <a:extLst>
                <a:ext uri="{FF2B5EF4-FFF2-40B4-BE49-F238E27FC236}">
                  <a16:creationId xmlns:a16="http://schemas.microsoft.com/office/drawing/2014/main" id="{9259CA6C-DCAC-EA18-508E-1AA28DE99A80}"/>
                </a:ext>
              </a:extLst>
            </p:cNvPr>
            <p:cNvGrpSpPr/>
            <p:nvPr/>
          </p:nvGrpSpPr>
          <p:grpSpPr>
            <a:xfrm>
              <a:off x="7786617" y="3313044"/>
              <a:ext cx="3725278" cy="4121066"/>
              <a:chOff x="5578820" y="1710267"/>
              <a:chExt cx="3725278" cy="4121066"/>
            </a:xfrm>
          </p:grpSpPr>
          <p:pic>
            <p:nvPicPr>
              <p:cNvPr id="23" name="图片 22">
                <a:extLst>
                  <a:ext uri="{FF2B5EF4-FFF2-40B4-BE49-F238E27FC236}">
                    <a16:creationId xmlns:a16="http://schemas.microsoft.com/office/drawing/2014/main" id="{16CF13CC-3EDF-225B-CB92-0FAF7370075C}"/>
                  </a:ext>
                </a:extLst>
              </p:cNvPr>
              <p:cNvPicPr>
                <a:picLocks noChangeAspect="1"/>
              </p:cNvPicPr>
              <p:nvPr/>
            </p:nvPicPr>
            <p:blipFill>
              <a:blip r:embed="rId3"/>
              <a:srcRect/>
              <a:stretch/>
            </p:blipFill>
            <p:spPr>
              <a:xfrm>
                <a:off x="5578820" y="2096788"/>
                <a:ext cx="3725278" cy="3734545"/>
              </a:xfrm>
              <a:prstGeom prst="rect">
                <a:avLst/>
              </a:prstGeom>
            </p:spPr>
          </p:pic>
          <p:sp>
            <p:nvSpPr>
              <p:cNvPr id="24" name="矩形 23">
                <a:extLst>
                  <a:ext uri="{FF2B5EF4-FFF2-40B4-BE49-F238E27FC236}">
                    <a16:creationId xmlns:a16="http://schemas.microsoft.com/office/drawing/2014/main" id="{44C6E7D5-6619-BD7C-4117-F50DF86BADAA}"/>
                  </a:ext>
                </a:extLst>
              </p:cNvPr>
              <p:cNvSpPr/>
              <p:nvPr/>
            </p:nvSpPr>
            <p:spPr>
              <a:xfrm>
                <a:off x="6773333" y="1710267"/>
                <a:ext cx="1794934" cy="44026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1" name="文本占位符 1">
              <a:extLst>
                <a:ext uri="{FF2B5EF4-FFF2-40B4-BE49-F238E27FC236}">
                  <a16:creationId xmlns:a16="http://schemas.microsoft.com/office/drawing/2014/main" id="{878E747A-FFBB-E708-000F-F18ECC05E1E0}"/>
                </a:ext>
              </a:extLst>
            </p:cNvPr>
            <p:cNvSpPr txBox="1">
              <a:spLocks/>
            </p:cNvSpPr>
            <p:nvPr/>
          </p:nvSpPr>
          <p:spPr>
            <a:xfrm>
              <a:off x="8234506" y="7434110"/>
              <a:ext cx="3237739" cy="576372"/>
            </a:xfrm>
            <a:prstGeom prst="rect">
              <a:avLst/>
            </a:prstGeom>
            <a:solidFill>
              <a:schemeClr val="lt2"/>
            </a:solid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lgn="ctr">
                <a:buFont typeface="Tahoma"/>
                <a:buNone/>
              </a:pPr>
              <a:r>
                <a:rPr kumimoji="1" lang="en-US" altLang="zh-CN" sz="2600" dirty="0">
                  <a:solidFill>
                    <a:schemeClr val="bg2"/>
                  </a:solidFill>
                </a:rPr>
                <a:t>Horsepower</a:t>
              </a:r>
              <a:endParaRPr kumimoji="1" lang="zh-CN" altLang="en-US" sz="2600" dirty="0">
                <a:solidFill>
                  <a:schemeClr val="bg2"/>
                </a:solidFill>
              </a:endParaRPr>
            </a:p>
          </p:txBody>
        </p:sp>
        <p:sp>
          <p:nvSpPr>
            <p:cNvPr id="22" name="文本占位符 1">
              <a:extLst>
                <a:ext uri="{FF2B5EF4-FFF2-40B4-BE49-F238E27FC236}">
                  <a16:creationId xmlns:a16="http://schemas.microsoft.com/office/drawing/2014/main" id="{6F7C804C-B0BE-A699-BAD8-63523B0DDC23}"/>
                </a:ext>
              </a:extLst>
            </p:cNvPr>
            <p:cNvSpPr txBox="1">
              <a:spLocks/>
            </p:cNvSpPr>
            <p:nvPr/>
          </p:nvSpPr>
          <p:spPr>
            <a:xfrm rot="16200000">
              <a:off x="5861036" y="5076859"/>
              <a:ext cx="3237739" cy="604156"/>
            </a:xfrm>
            <a:prstGeom prst="rect">
              <a:avLst/>
            </a:prstGeom>
            <a:solidFill>
              <a:schemeClr val="lt2"/>
            </a:solid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lgn="ctr">
                <a:buFont typeface="Tahoma"/>
                <a:buNone/>
              </a:pPr>
              <a:r>
                <a:rPr kumimoji="1" lang="en-US" altLang="zh-CN" sz="2600" dirty="0" err="1">
                  <a:solidFill>
                    <a:schemeClr val="bg2"/>
                  </a:solidFill>
                </a:rPr>
                <a:t>Miles_per_Gallon</a:t>
              </a:r>
              <a:endParaRPr kumimoji="1" lang="zh-CN" altLang="en-US" sz="2600" dirty="0">
                <a:solidFill>
                  <a:schemeClr val="bg2"/>
                </a:solidFill>
              </a:endParaRPr>
            </a:p>
          </p:txBody>
        </p:sp>
      </p:grpSp>
      <p:sp>
        <p:nvSpPr>
          <p:cNvPr id="28" name="文本占位符 1">
            <a:extLst>
              <a:ext uri="{FF2B5EF4-FFF2-40B4-BE49-F238E27FC236}">
                <a16:creationId xmlns:a16="http://schemas.microsoft.com/office/drawing/2014/main" id="{6C31C7B3-08FE-A016-F483-6F8B1D05D5BE}"/>
              </a:ext>
            </a:extLst>
          </p:cNvPr>
          <p:cNvSpPr>
            <a:spLocks noGrp="1"/>
          </p:cNvSpPr>
          <p:nvPr>
            <p:ph type="body" idx="1"/>
          </p:nvPr>
        </p:nvSpPr>
        <p:spPr>
          <a:xfrm>
            <a:off x="838200" y="1155499"/>
            <a:ext cx="12954000" cy="5830517"/>
          </a:xfrm>
        </p:spPr>
        <p:txBody>
          <a:bodyPr/>
          <a:lstStyle/>
          <a:p>
            <a:r>
              <a:rPr kumimoji="1" lang="en-US" altLang="zh-CN" dirty="0"/>
              <a:t>In some case, code-based interaction is more accurate in expressing user intent.</a:t>
            </a:r>
          </a:p>
        </p:txBody>
      </p:sp>
      <p:sp>
        <p:nvSpPr>
          <p:cNvPr id="9" name="标题 2">
            <a:extLst>
              <a:ext uri="{FF2B5EF4-FFF2-40B4-BE49-F238E27FC236}">
                <a16:creationId xmlns:a16="http://schemas.microsoft.com/office/drawing/2014/main" id="{38917884-2446-9A99-FCA9-F79712AABF76}"/>
              </a:ext>
            </a:extLst>
          </p:cNvPr>
          <p:cNvSpPr>
            <a:spLocks noGrp="1"/>
          </p:cNvSpPr>
          <p:nvPr>
            <p:ph type="title"/>
          </p:nvPr>
        </p:nvSpPr>
        <p:spPr>
          <a:xfrm>
            <a:off x="838200" y="1016"/>
            <a:ext cx="12954000" cy="937768"/>
          </a:xfrm>
        </p:spPr>
        <p:txBody>
          <a:bodyPr/>
          <a:lstStyle/>
          <a:p>
            <a:r>
              <a:rPr kumimoji="1" lang="en-US" altLang="zh-CN" dirty="0"/>
              <a:t>User Study – Qualitative Result</a:t>
            </a:r>
            <a:endParaRPr kumimoji="1" lang="zh-CN" altLang="en-US" dirty="0"/>
          </a:p>
        </p:txBody>
      </p:sp>
      <p:sp>
        <p:nvSpPr>
          <p:cNvPr id="4" name="任意形状 3">
            <a:extLst>
              <a:ext uri="{FF2B5EF4-FFF2-40B4-BE49-F238E27FC236}">
                <a16:creationId xmlns:a16="http://schemas.microsoft.com/office/drawing/2014/main" id="{05959447-4EF6-485B-24AD-7D02F72267E8}"/>
              </a:ext>
            </a:extLst>
          </p:cNvPr>
          <p:cNvSpPr/>
          <p:nvPr/>
        </p:nvSpPr>
        <p:spPr>
          <a:xfrm>
            <a:off x="4463512" y="4229689"/>
            <a:ext cx="740381" cy="1192696"/>
          </a:xfrm>
          <a:custGeom>
            <a:avLst/>
            <a:gdLst>
              <a:gd name="connsiteX0" fmla="*/ 618887 w 827609"/>
              <a:gd name="connsiteY0" fmla="*/ 218661 h 1192696"/>
              <a:gd name="connsiteX1" fmla="*/ 380348 w 827609"/>
              <a:gd name="connsiteY1" fmla="*/ 228600 h 1192696"/>
              <a:gd name="connsiteX2" fmla="*/ 320714 w 827609"/>
              <a:gd name="connsiteY2" fmla="*/ 238539 h 1192696"/>
              <a:gd name="connsiteX3" fmla="*/ 300835 w 827609"/>
              <a:gd name="connsiteY3" fmla="*/ 258418 h 1192696"/>
              <a:gd name="connsiteX4" fmla="*/ 241200 w 827609"/>
              <a:gd name="connsiteY4" fmla="*/ 298174 h 1192696"/>
              <a:gd name="connsiteX5" fmla="*/ 191505 w 827609"/>
              <a:gd name="connsiteY5" fmla="*/ 337931 h 1192696"/>
              <a:gd name="connsiteX6" fmla="*/ 111992 w 827609"/>
              <a:gd name="connsiteY6" fmla="*/ 397566 h 1192696"/>
              <a:gd name="connsiteX7" fmla="*/ 72235 w 827609"/>
              <a:gd name="connsiteY7" fmla="*/ 447261 h 1192696"/>
              <a:gd name="connsiteX8" fmla="*/ 32479 w 827609"/>
              <a:gd name="connsiteY8" fmla="*/ 506896 h 1192696"/>
              <a:gd name="connsiteX9" fmla="*/ 12600 w 827609"/>
              <a:gd name="connsiteY9" fmla="*/ 526774 h 1192696"/>
              <a:gd name="connsiteX10" fmla="*/ 12600 w 827609"/>
              <a:gd name="connsiteY10" fmla="*/ 735496 h 1192696"/>
              <a:gd name="connsiteX11" fmla="*/ 32479 w 827609"/>
              <a:gd name="connsiteY11" fmla="*/ 795131 h 1192696"/>
              <a:gd name="connsiteX12" fmla="*/ 82174 w 827609"/>
              <a:gd name="connsiteY12" fmla="*/ 884583 h 1192696"/>
              <a:gd name="connsiteX13" fmla="*/ 121931 w 827609"/>
              <a:gd name="connsiteY13" fmla="*/ 944218 h 1192696"/>
              <a:gd name="connsiteX14" fmla="*/ 141809 w 827609"/>
              <a:gd name="connsiteY14" fmla="*/ 974035 h 1192696"/>
              <a:gd name="connsiteX15" fmla="*/ 191505 w 827609"/>
              <a:gd name="connsiteY15" fmla="*/ 1023731 h 1192696"/>
              <a:gd name="connsiteX16" fmla="*/ 251140 w 827609"/>
              <a:gd name="connsiteY16" fmla="*/ 1063487 h 1192696"/>
              <a:gd name="connsiteX17" fmla="*/ 300835 w 827609"/>
              <a:gd name="connsiteY17" fmla="*/ 1103244 h 1192696"/>
              <a:gd name="connsiteX18" fmla="*/ 320714 w 827609"/>
              <a:gd name="connsiteY18" fmla="*/ 1123122 h 1192696"/>
              <a:gd name="connsiteX19" fmla="*/ 350531 w 827609"/>
              <a:gd name="connsiteY19" fmla="*/ 1133061 h 1192696"/>
              <a:gd name="connsiteX20" fmla="*/ 380348 w 827609"/>
              <a:gd name="connsiteY20" fmla="*/ 1152939 h 1192696"/>
              <a:gd name="connsiteX21" fmla="*/ 439983 w 827609"/>
              <a:gd name="connsiteY21" fmla="*/ 1172818 h 1192696"/>
              <a:gd name="connsiteX22" fmla="*/ 519496 w 827609"/>
              <a:gd name="connsiteY22" fmla="*/ 1192696 h 1192696"/>
              <a:gd name="connsiteX23" fmla="*/ 698400 w 827609"/>
              <a:gd name="connsiteY23" fmla="*/ 1182757 h 1192696"/>
              <a:gd name="connsiteX24" fmla="*/ 758035 w 827609"/>
              <a:gd name="connsiteY24" fmla="*/ 1152939 h 1192696"/>
              <a:gd name="connsiteX25" fmla="*/ 817670 w 827609"/>
              <a:gd name="connsiteY25" fmla="*/ 1073426 h 1192696"/>
              <a:gd name="connsiteX26" fmla="*/ 827609 w 827609"/>
              <a:gd name="connsiteY26" fmla="*/ 1043609 h 1192696"/>
              <a:gd name="connsiteX27" fmla="*/ 807731 w 827609"/>
              <a:gd name="connsiteY27" fmla="*/ 765313 h 1192696"/>
              <a:gd name="connsiteX28" fmla="*/ 777914 w 827609"/>
              <a:gd name="connsiteY28" fmla="*/ 636105 h 1192696"/>
              <a:gd name="connsiteX29" fmla="*/ 758035 w 827609"/>
              <a:gd name="connsiteY29" fmla="*/ 616226 h 1192696"/>
              <a:gd name="connsiteX30" fmla="*/ 738157 w 827609"/>
              <a:gd name="connsiteY30" fmla="*/ 556592 h 1192696"/>
              <a:gd name="connsiteX31" fmla="*/ 698400 w 827609"/>
              <a:gd name="connsiteY31" fmla="*/ 516835 h 1192696"/>
              <a:gd name="connsiteX32" fmla="*/ 658644 w 827609"/>
              <a:gd name="connsiteY32" fmla="*/ 467139 h 1192696"/>
              <a:gd name="connsiteX33" fmla="*/ 638766 w 827609"/>
              <a:gd name="connsiteY33" fmla="*/ 437322 h 1192696"/>
              <a:gd name="connsiteX34" fmla="*/ 589070 w 827609"/>
              <a:gd name="connsiteY34" fmla="*/ 397566 h 1192696"/>
              <a:gd name="connsiteX35" fmla="*/ 549314 w 827609"/>
              <a:gd name="connsiteY35" fmla="*/ 337931 h 1192696"/>
              <a:gd name="connsiteX36" fmla="*/ 489679 w 827609"/>
              <a:gd name="connsiteY36" fmla="*/ 298174 h 1192696"/>
              <a:gd name="connsiteX37" fmla="*/ 469800 w 827609"/>
              <a:gd name="connsiteY37" fmla="*/ 278296 h 1192696"/>
              <a:gd name="connsiteX38" fmla="*/ 430044 w 827609"/>
              <a:gd name="connsiteY38" fmla="*/ 258418 h 1192696"/>
              <a:gd name="connsiteX39" fmla="*/ 360470 w 827609"/>
              <a:gd name="connsiteY39" fmla="*/ 198783 h 1192696"/>
              <a:gd name="connsiteX40" fmla="*/ 300835 w 827609"/>
              <a:gd name="connsiteY40" fmla="*/ 119270 h 1192696"/>
              <a:gd name="connsiteX41" fmla="*/ 241200 w 827609"/>
              <a:gd name="connsiteY41" fmla="*/ 39757 h 1192696"/>
              <a:gd name="connsiteX42" fmla="*/ 211383 w 827609"/>
              <a:gd name="connsiteY42" fmla="*/ 0 h 119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27609" h="1192696">
                <a:moveTo>
                  <a:pt x="618887" y="218661"/>
                </a:moveTo>
                <a:cubicBezTo>
                  <a:pt x="539374" y="221974"/>
                  <a:pt x="459754" y="223306"/>
                  <a:pt x="380348" y="228600"/>
                </a:cubicBezTo>
                <a:cubicBezTo>
                  <a:pt x="360240" y="229940"/>
                  <a:pt x="339583" y="231463"/>
                  <a:pt x="320714" y="238539"/>
                </a:cubicBezTo>
                <a:cubicBezTo>
                  <a:pt x="311940" y="241829"/>
                  <a:pt x="308332" y="252795"/>
                  <a:pt x="300835" y="258418"/>
                </a:cubicBezTo>
                <a:cubicBezTo>
                  <a:pt x="281722" y="272752"/>
                  <a:pt x="261078" y="284922"/>
                  <a:pt x="241200" y="298174"/>
                </a:cubicBezTo>
                <a:cubicBezTo>
                  <a:pt x="95266" y="395462"/>
                  <a:pt x="304805" y="252956"/>
                  <a:pt x="191505" y="337931"/>
                </a:cubicBezTo>
                <a:cubicBezTo>
                  <a:pt x="101596" y="405363"/>
                  <a:pt x="157579" y="351977"/>
                  <a:pt x="111992" y="397566"/>
                </a:cubicBezTo>
                <a:cubicBezTo>
                  <a:pt x="89609" y="464714"/>
                  <a:pt x="120651" y="391928"/>
                  <a:pt x="72235" y="447261"/>
                </a:cubicBezTo>
                <a:cubicBezTo>
                  <a:pt x="56503" y="465241"/>
                  <a:pt x="49373" y="490003"/>
                  <a:pt x="32479" y="506896"/>
                </a:cubicBezTo>
                <a:lnTo>
                  <a:pt x="12600" y="526774"/>
                </a:lnTo>
                <a:cubicBezTo>
                  <a:pt x="-2718" y="618685"/>
                  <a:pt x="-5621" y="607951"/>
                  <a:pt x="12600" y="735496"/>
                </a:cubicBezTo>
                <a:cubicBezTo>
                  <a:pt x="15563" y="756239"/>
                  <a:pt x="25853" y="775253"/>
                  <a:pt x="32479" y="795131"/>
                </a:cubicBezTo>
                <a:cubicBezTo>
                  <a:pt x="49973" y="847613"/>
                  <a:pt x="36606" y="816231"/>
                  <a:pt x="82174" y="884583"/>
                </a:cubicBezTo>
                <a:lnTo>
                  <a:pt x="121931" y="944218"/>
                </a:lnTo>
                <a:cubicBezTo>
                  <a:pt x="128557" y="954157"/>
                  <a:pt x="133362" y="965588"/>
                  <a:pt x="141809" y="974035"/>
                </a:cubicBezTo>
                <a:cubicBezTo>
                  <a:pt x="158374" y="990600"/>
                  <a:pt x="172013" y="1010736"/>
                  <a:pt x="191505" y="1023731"/>
                </a:cubicBezTo>
                <a:cubicBezTo>
                  <a:pt x="211383" y="1036983"/>
                  <a:pt x="234247" y="1046593"/>
                  <a:pt x="251140" y="1063487"/>
                </a:cubicBezTo>
                <a:cubicBezTo>
                  <a:pt x="299127" y="1111477"/>
                  <a:pt x="238156" y="1053102"/>
                  <a:pt x="300835" y="1103244"/>
                </a:cubicBezTo>
                <a:cubicBezTo>
                  <a:pt x="308152" y="1109098"/>
                  <a:pt x="312679" y="1118301"/>
                  <a:pt x="320714" y="1123122"/>
                </a:cubicBezTo>
                <a:cubicBezTo>
                  <a:pt x="329698" y="1128512"/>
                  <a:pt x="341160" y="1128376"/>
                  <a:pt x="350531" y="1133061"/>
                </a:cubicBezTo>
                <a:cubicBezTo>
                  <a:pt x="361215" y="1138403"/>
                  <a:pt x="369432" y="1148088"/>
                  <a:pt x="380348" y="1152939"/>
                </a:cubicBezTo>
                <a:cubicBezTo>
                  <a:pt x="399496" y="1161449"/>
                  <a:pt x="420105" y="1166192"/>
                  <a:pt x="439983" y="1172818"/>
                </a:cubicBezTo>
                <a:cubicBezTo>
                  <a:pt x="485824" y="1188099"/>
                  <a:pt x="459531" y="1180703"/>
                  <a:pt x="519496" y="1192696"/>
                </a:cubicBezTo>
                <a:cubicBezTo>
                  <a:pt x="579131" y="1189383"/>
                  <a:pt x="638942" y="1188420"/>
                  <a:pt x="698400" y="1182757"/>
                </a:cubicBezTo>
                <a:cubicBezTo>
                  <a:pt x="719256" y="1180771"/>
                  <a:pt x="742639" y="1165256"/>
                  <a:pt x="758035" y="1152939"/>
                </a:cubicBezTo>
                <a:cubicBezTo>
                  <a:pt x="779444" y="1135812"/>
                  <a:pt x="811887" y="1090776"/>
                  <a:pt x="817670" y="1073426"/>
                </a:cubicBezTo>
                <a:lnTo>
                  <a:pt x="827609" y="1043609"/>
                </a:lnTo>
                <a:cubicBezTo>
                  <a:pt x="820322" y="912433"/>
                  <a:pt x="821105" y="878995"/>
                  <a:pt x="807731" y="765313"/>
                </a:cubicBezTo>
                <a:cubicBezTo>
                  <a:pt x="805544" y="746727"/>
                  <a:pt x="795616" y="653807"/>
                  <a:pt x="777914" y="636105"/>
                </a:cubicBezTo>
                <a:lnTo>
                  <a:pt x="758035" y="616226"/>
                </a:lnTo>
                <a:cubicBezTo>
                  <a:pt x="751409" y="596348"/>
                  <a:pt x="752973" y="571408"/>
                  <a:pt x="738157" y="556592"/>
                </a:cubicBezTo>
                <a:cubicBezTo>
                  <a:pt x="724905" y="543340"/>
                  <a:pt x="708796" y="532429"/>
                  <a:pt x="698400" y="516835"/>
                </a:cubicBezTo>
                <a:cubicBezTo>
                  <a:pt x="637218" y="425063"/>
                  <a:pt x="715293" y="537951"/>
                  <a:pt x="658644" y="467139"/>
                </a:cubicBezTo>
                <a:cubicBezTo>
                  <a:pt x="651182" y="457811"/>
                  <a:pt x="646228" y="446650"/>
                  <a:pt x="638766" y="437322"/>
                </a:cubicBezTo>
                <a:cubicBezTo>
                  <a:pt x="622581" y="417092"/>
                  <a:pt x="611207" y="412324"/>
                  <a:pt x="589070" y="397566"/>
                </a:cubicBezTo>
                <a:cubicBezTo>
                  <a:pt x="575818" y="377688"/>
                  <a:pt x="569192" y="351183"/>
                  <a:pt x="549314" y="337931"/>
                </a:cubicBezTo>
                <a:cubicBezTo>
                  <a:pt x="529436" y="324679"/>
                  <a:pt x="506573" y="315067"/>
                  <a:pt x="489679" y="298174"/>
                </a:cubicBezTo>
                <a:cubicBezTo>
                  <a:pt x="483053" y="291548"/>
                  <a:pt x="477597" y="283494"/>
                  <a:pt x="469800" y="278296"/>
                </a:cubicBezTo>
                <a:cubicBezTo>
                  <a:pt x="457472" y="270078"/>
                  <a:pt x="443296" y="265044"/>
                  <a:pt x="430044" y="258418"/>
                </a:cubicBezTo>
                <a:cubicBezTo>
                  <a:pt x="381840" y="210214"/>
                  <a:pt x="405881" y="229057"/>
                  <a:pt x="360470" y="198783"/>
                </a:cubicBezTo>
                <a:cubicBezTo>
                  <a:pt x="315516" y="131351"/>
                  <a:pt x="337608" y="156041"/>
                  <a:pt x="300835" y="119270"/>
                </a:cubicBezTo>
                <a:cubicBezTo>
                  <a:pt x="274974" y="41685"/>
                  <a:pt x="317341" y="153973"/>
                  <a:pt x="241200" y="39757"/>
                </a:cubicBezTo>
                <a:cubicBezTo>
                  <a:pt x="218723" y="6041"/>
                  <a:pt x="229769" y="18386"/>
                  <a:pt x="211383" y="0"/>
                </a:cubicBezTo>
              </a:path>
            </a:pathLst>
          </a:cu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 name="文本占位符 1">
            <a:extLst>
              <a:ext uri="{FF2B5EF4-FFF2-40B4-BE49-F238E27FC236}">
                <a16:creationId xmlns:a16="http://schemas.microsoft.com/office/drawing/2014/main" id="{F19D1425-EB04-6DCB-3B42-A1283C978CD1}"/>
              </a:ext>
            </a:extLst>
          </p:cNvPr>
          <p:cNvSpPr txBox="1">
            <a:spLocks/>
          </p:cNvSpPr>
          <p:nvPr/>
        </p:nvSpPr>
        <p:spPr>
          <a:xfrm>
            <a:off x="7117243" y="2531651"/>
            <a:ext cx="6940454" cy="1660383"/>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buNone/>
            </a:pPr>
            <a:r>
              <a:rPr kumimoji="1" lang="en-US" altLang="zh-CN" b="1" dirty="0"/>
              <a:t>Limitations of </a:t>
            </a:r>
            <a:r>
              <a:rPr kumimoji="1" lang="en-US" altLang="zh-CN" b="1" dirty="0" err="1"/>
              <a:t>InkSight</a:t>
            </a:r>
            <a:r>
              <a:rPr kumimoji="1" lang="en-US" altLang="zh-CN" b="1" dirty="0"/>
              <a:t>:</a:t>
            </a:r>
          </a:p>
          <a:p>
            <a:pPr>
              <a:buFont typeface="Wingdings" pitchFamily="2" charset="2"/>
              <a:buChar char="l"/>
            </a:pPr>
            <a:r>
              <a:rPr kumimoji="1" lang="en-US" altLang="zh-CN" dirty="0"/>
              <a:t>Error-prone to select unwanted points </a:t>
            </a:r>
            <a:endParaRPr lang="en-US" altLang="zh-CN" dirty="0">
              <a:latin typeface="Helvetica" pitchFamily="2" charset="0"/>
            </a:endParaRPr>
          </a:p>
          <a:p>
            <a:pPr>
              <a:buFont typeface="Wingdings" pitchFamily="2" charset="2"/>
              <a:buChar char="l"/>
            </a:pPr>
            <a:endParaRPr kumimoji="1" lang="zh-CN" altLang="en-US" dirty="0"/>
          </a:p>
        </p:txBody>
      </p:sp>
      <p:sp>
        <p:nvSpPr>
          <p:cNvPr id="7" name="矩形 6">
            <a:extLst>
              <a:ext uri="{FF2B5EF4-FFF2-40B4-BE49-F238E27FC236}">
                <a16:creationId xmlns:a16="http://schemas.microsoft.com/office/drawing/2014/main" id="{05ED9E43-D324-8C53-C3F6-D6D50CC10A2B}"/>
              </a:ext>
            </a:extLst>
          </p:cNvPr>
          <p:cNvSpPr/>
          <p:nvPr/>
        </p:nvSpPr>
        <p:spPr>
          <a:xfrm>
            <a:off x="572703" y="6797480"/>
            <a:ext cx="5882088" cy="1062975"/>
          </a:xfrm>
          <a:prstGeom prst="rect">
            <a:avLst/>
          </a:prstGeom>
          <a:solidFill>
            <a:srgbClr val="F3F3F3"/>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Intent = {</a:t>
            </a:r>
            <a:r>
              <a:rPr lang="en-US" altLang="zh-CN" sz="2600" b="0" dirty="0">
                <a:solidFill>
                  <a:srgbClr val="A31515"/>
                </a:solidFill>
                <a:effectLst/>
                <a:latin typeface="Tahoma" panose="020B0604030504040204" pitchFamily="34" charset="0"/>
                <a:ea typeface="Tahoma" panose="020B0604030504040204" pitchFamily="34" charset="0"/>
                <a:cs typeface="Tahoma" panose="020B0604030504040204" pitchFamily="34" charset="0"/>
              </a:rPr>
              <a:t>"Horsepower"</a:t>
            </a:r>
            <a:r>
              <a:rPr lang="en-US" altLang="zh-CN" sz="26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zh-CN" sz="2600" b="0" dirty="0">
                <a:solidFill>
                  <a:srgbClr val="A31515"/>
                </a:solidFill>
                <a:effectLst/>
                <a:latin typeface="Tahoma" panose="020B0604030504040204" pitchFamily="34" charset="0"/>
                <a:ea typeface="Tahoma" panose="020B0604030504040204" pitchFamily="34" charset="0"/>
                <a:cs typeface="Tahoma" panose="020B0604030504040204" pitchFamily="34" charset="0"/>
              </a:rPr>
              <a:t>"&gt;150 and &lt;200”</a:t>
            </a:r>
            <a:r>
              <a:rPr lang="en-US" altLang="zh-CN" sz="26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altLang="zh-CN" sz="2600" b="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 name="文本框 1">
            <a:extLst>
              <a:ext uri="{FF2B5EF4-FFF2-40B4-BE49-F238E27FC236}">
                <a16:creationId xmlns:a16="http://schemas.microsoft.com/office/drawing/2014/main" id="{02BEC78C-6217-6779-A757-95B784AD322E}"/>
              </a:ext>
            </a:extLst>
          </p:cNvPr>
          <p:cNvSpPr txBox="1"/>
          <p:nvPr/>
        </p:nvSpPr>
        <p:spPr>
          <a:xfrm>
            <a:off x="13796141" y="7794714"/>
            <a:ext cx="834259" cy="446276"/>
          </a:xfrm>
          <a:prstGeom prst="rect">
            <a:avLst/>
          </a:prstGeom>
          <a:noFill/>
        </p:spPr>
        <p:txBody>
          <a:bodyPr wrap="square" rtlCol="0">
            <a:spAutoFit/>
          </a:bodyPr>
          <a:lstStyle/>
          <a:p>
            <a:pPr algn="ctr"/>
            <a:r>
              <a:rPr kumimoji="1" lang="en-US" altLang="zh-CN" sz="2300" dirty="0">
                <a:latin typeface="Tahoma" panose="020B0604030504040204" pitchFamily="34" charset="0"/>
                <a:ea typeface="Tahoma" panose="020B0604030504040204" pitchFamily="34" charset="0"/>
                <a:cs typeface="Tahoma" panose="020B0604030504040204" pitchFamily="34" charset="0"/>
              </a:rPr>
              <a:t>23</a:t>
            </a:r>
            <a:endParaRPr kumimoji="1" lang="zh-CN" altLang="en-US" sz="23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811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421EAC-08B2-4DEF-5A08-FAF3D91A5BF6}"/>
              </a:ext>
            </a:extLst>
          </p:cNvPr>
          <p:cNvSpPr>
            <a:spLocks noGrp="1"/>
          </p:cNvSpPr>
          <p:nvPr>
            <p:ph type="body" idx="1"/>
          </p:nvPr>
        </p:nvSpPr>
        <p:spPr>
          <a:xfrm>
            <a:off x="838199" y="1155499"/>
            <a:ext cx="13327251" cy="5830517"/>
          </a:xfrm>
        </p:spPr>
        <p:txBody>
          <a:bodyPr/>
          <a:lstStyle/>
          <a:p>
            <a:r>
              <a:rPr lang="en-US" altLang="zh-CN" dirty="0">
                <a:effectLst/>
                <a:latin typeface="Tahoma" panose="020B0604030504040204" pitchFamily="34" charset="0"/>
                <a:ea typeface="Tahoma" panose="020B0604030504040204" pitchFamily="34" charset="0"/>
                <a:cs typeface="Tahoma" panose="020B0604030504040204" pitchFamily="34" charset="0"/>
              </a:rPr>
              <a:t>Enabling user to express intents through multi-modal interaction</a:t>
            </a:r>
            <a:r>
              <a:rPr lang="en-US" altLang="zh-CN" dirty="0">
                <a:latin typeface="Tahoma" panose="020B0604030504040204" pitchFamily="34" charset="0"/>
                <a:ea typeface="Tahoma" panose="020B0604030504040204" pitchFamily="34" charset="0"/>
                <a:cs typeface="Tahoma" panose="020B0604030504040204" pitchFamily="34" charset="0"/>
              </a:rPr>
              <a:t> </a:t>
            </a:r>
            <a:r>
              <a:rPr lang="en-US" altLang="zh-CN" dirty="0">
                <a:effectLst/>
                <a:latin typeface="Tahoma" panose="020B0604030504040204" pitchFamily="34" charset="0"/>
                <a:ea typeface="Tahoma" panose="020B0604030504040204" pitchFamily="34" charset="0"/>
                <a:cs typeface="Tahoma" panose="020B0604030504040204" pitchFamily="34" charset="0"/>
              </a:rPr>
              <a:t>methods</a:t>
            </a:r>
          </a:p>
          <a:p>
            <a:endParaRPr kumimoji="1" lang="zh-CN" altLang="en-US" dirty="0"/>
          </a:p>
        </p:txBody>
      </p:sp>
      <p:sp>
        <p:nvSpPr>
          <p:cNvPr id="3" name="标题 2">
            <a:extLst>
              <a:ext uri="{FF2B5EF4-FFF2-40B4-BE49-F238E27FC236}">
                <a16:creationId xmlns:a16="http://schemas.microsoft.com/office/drawing/2014/main" id="{1C152E6F-0243-3E44-9AE9-43299CC1B2D9}"/>
              </a:ext>
            </a:extLst>
          </p:cNvPr>
          <p:cNvSpPr>
            <a:spLocks noGrp="1"/>
          </p:cNvSpPr>
          <p:nvPr>
            <p:ph type="title"/>
          </p:nvPr>
        </p:nvSpPr>
        <p:spPr/>
        <p:txBody>
          <a:bodyPr/>
          <a:lstStyle/>
          <a:p>
            <a:r>
              <a:rPr kumimoji="1" lang="en-US" altLang="zh-CN" dirty="0"/>
              <a:t>Limitations &amp; Future Work</a:t>
            </a:r>
            <a:endParaRPr kumimoji="1" lang="zh-CN" altLang="en-US" dirty="0"/>
          </a:p>
        </p:txBody>
      </p:sp>
      <p:graphicFrame>
        <p:nvGraphicFramePr>
          <p:cNvPr id="4" name="表格 4">
            <a:extLst>
              <a:ext uri="{FF2B5EF4-FFF2-40B4-BE49-F238E27FC236}">
                <a16:creationId xmlns:a16="http://schemas.microsoft.com/office/drawing/2014/main" id="{8B9EC725-936C-96FB-0811-DDBE3D38F649}"/>
              </a:ext>
            </a:extLst>
          </p:cNvPr>
          <p:cNvGraphicFramePr>
            <a:graphicFrameLocks noGrp="1"/>
          </p:cNvGraphicFramePr>
          <p:nvPr>
            <p:extLst>
              <p:ext uri="{D42A27DB-BD31-4B8C-83A1-F6EECF244321}">
                <p14:modId xmlns:p14="http://schemas.microsoft.com/office/powerpoint/2010/main" val="2433633495"/>
              </p:ext>
            </p:extLst>
          </p:nvPr>
        </p:nvGraphicFramePr>
        <p:xfrm>
          <a:off x="838200" y="3068664"/>
          <a:ext cx="12831305" cy="2462710"/>
        </p:xfrm>
        <a:graphic>
          <a:graphicData uri="http://schemas.openxmlformats.org/drawingml/2006/table">
            <a:tbl>
              <a:tblPr firstRow="1" bandRow="1">
                <a:tableStyleId>{7E9639D4-E3E2-4D34-9284-5A2195B3D0D7}</a:tableStyleId>
              </a:tblPr>
              <a:tblGrid>
                <a:gridCol w="4369231">
                  <a:extLst>
                    <a:ext uri="{9D8B030D-6E8A-4147-A177-3AD203B41FA5}">
                      <a16:colId xmlns:a16="http://schemas.microsoft.com/office/drawing/2014/main" val="1381863295"/>
                    </a:ext>
                  </a:extLst>
                </a:gridCol>
                <a:gridCol w="3518115">
                  <a:extLst>
                    <a:ext uri="{9D8B030D-6E8A-4147-A177-3AD203B41FA5}">
                      <a16:colId xmlns:a16="http://schemas.microsoft.com/office/drawing/2014/main" val="1417648173"/>
                    </a:ext>
                  </a:extLst>
                </a:gridCol>
                <a:gridCol w="4943959">
                  <a:extLst>
                    <a:ext uri="{9D8B030D-6E8A-4147-A177-3AD203B41FA5}">
                      <a16:colId xmlns:a16="http://schemas.microsoft.com/office/drawing/2014/main" val="2776610572"/>
                    </a:ext>
                  </a:extLst>
                </a:gridCol>
              </a:tblGrid>
              <a:tr h="694870">
                <a:tc>
                  <a:txBody>
                    <a:bodyPr/>
                    <a:lstStyle/>
                    <a:p>
                      <a:pPr algn="ctr"/>
                      <a:r>
                        <a:rPr lang="en-US" altLang="zh-CN" sz="2600" dirty="0"/>
                        <a:t>Interaction method</a:t>
                      </a:r>
                      <a:endParaRPr lang="zh-CN" altLang="en-US" sz="2600" dirty="0">
                        <a:latin typeface="Tahoma" panose="020B0604030504040204" pitchFamily="34" charset="0"/>
                        <a:cs typeface="Tahoma" panose="020B0604030504040204" pitchFamily="34" charset="0"/>
                      </a:endParaRPr>
                    </a:p>
                  </a:txBody>
                  <a:tcPr anchor="ctr">
                    <a:solidFill>
                      <a:schemeClr val="accent6">
                        <a:lumMod val="85000"/>
                      </a:schemeClr>
                    </a:solidFill>
                  </a:tcPr>
                </a:tc>
                <a:tc>
                  <a:txBody>
                    <a:bodyPr/>
                    <a:lstStyle/>
                    <a:p>
                      <a:pPr algn="ctr"/>
                      <a:r>
                        <a:rPr lang="en-US" altLang="zh-CN" sz="2600" dirty="0"/>
                        <a:t>Pros</a:t>
                      </a:r>
                      <a:endParaRPr lang="zh-CN" altLang="en-US" sz="2600" dirty="0">
                        <a:latin typeface="Tahoma" panose="020B0604030504040204" pitchFamily="34" charset="0"/>
                        <a:cs typeface="Tahoma" panose="020B0604030504040204" pitchFamily="34" charset="0"/>
                      </a:endParaRPr>
                    </a:p>
                  </a:txBody>
                  <a:tcPr anchor="ctr">
                    <a:solidFill>
                      <a:schemeClr val="accent6">
                        <a:lumMod val="85000"/>
                      </a:schemeClr>
                    </a:solidFill>
                  </a:tcPr>
                </a:tc>
                <a:tc>
                  <a:txBody>
                    <a:bodyPr/>
                    <a:lstStyle/>
                    <a:p>
                      <a:pPr algn="ctr"/>
                      <a:r>
                        <a:rPr lang="en-US" altLang="zh-CN" sz="2600" dirty="0"/>
                        <a:t>Cons</a:t>
                      </a:r>
                      <a:endParaRPr lang="zh-CN" altLang="en-US" sz="2600" dirty="0">
                        <a:latin typeface="Tahoma" panose="020B0604030504040204" pitchFamily="34" charset="0"/>
                        <a:cs typeface="Tahoma" panose="020B0604030504040204" pitchFamily="34" charset="0"/>
                      </a:endParaRPr>
                    </a:p>
                  </a:txBody>
                  <a:tcPr anchor="ctr">
                    <a:solidFill>
                      <a:schemeClr val="accent6">
                        <a:lumMod val="85000"/>
                      </a:schemeClr>
                    </a:solidFill>
                  </a:tcPr>
                </a:tc>
                <a:extLst>
                  <a:ext uri="{0D108BD9-81ED-4DB2-BD59-A6C34878D82A}">
                    <a16:rowId xmlns:a16="http://schemas.microsoft.com/office/drawing/2014/main" val="1274947802"/>
                  </a:ext>
                </a:extLst>
              </a:tr>
              <a:tr h="694870">
                <a:tc>
                  <a:txBody>
                    <a:bodyPr/>
                    <a:lstStyle/>
                    <a:p>
                      <a:pPr algn="ctr"/>
                      <a:r>
                        <a:rPr lang="en-US" altLang="zh-CN" sz="2600" dirty="0"/>
                        <a:t>Sketch</a:t>
                      </a:r>
                      <a:endParaRPr lang="zh-CN" altLang="en-US" sz="2600" dirty="0">
                        <a:latin typeface="Tahoma" panose="020B0604030504040204" pitchFamily="34" charset="0"/>
                        <a:cs typeface="Tahoma" panose="020B0604030504040204" pitchFamily="34" charset="0"/>
                      </a:endParaRPr>
                    </a:p>
                  </a:txBody>
                  <a:tcPr anchor="ctr"/>
                </a:tc>
                <a:tc>
                  <a:txBody>
                    <a:bodyPr/>
                    <a:lstStyle/>
                    <a:p>
                      <a:pPr algn="ctr"/>
                      <a:r>
                        <a:rPr lang="en-US" altLang="zh-CN" sz="2600" dirty="0"/>
                        <a:t>Intuitive, natural, easy, flexible, effortless</a:t>
                      </a:r>
                      <a:endParaRPr lang="zh-CN" altLang="en-US" sz="2600" dirty="0">
                        <a:latin typeface="Tahoma" panose="020B0604030504040204" pitchFamily="34" charset="0"/>
                        <a:cs typeface="Tahoma" panose="020B0604030504040204" pitchFamily="34" charset="0"/>
                      </a:endParaRPr>
                    </a:p>
                  </a:txBody>
                  <a:tcPr anchor="ctr"/>
                </a:tc>
                <a:tc>
                  <a:txBody>
                    <a:bodyPr/>
                    <a:lstStyle/>
                    <a:p>
                      <a:pPr algn="ctr"/>
                      <a:r>
                        <a:rPr lang="en-US" altLang="zh-CN" sz="2600" dirty="0"/>
                        <a:t>Error-prone to selected unwanted ones</a:t>
                      </a:r>
                      <a:endParaRPr lang="zh-CN" altLang="en-US" sz="2600" dirty="0">
                        <a:latin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2933471805"/>
                  </a:ext>
                </a:extLst>
              </a:tr>
              <a:tr h="694870">
                <a:tc>
                  <a:txBody>
                    <a:bodyPr/>
                    <a:lstStyle/>
                    <a:p>
                      <a:pPr algn="ctr"/>
                      <a:r>
                        <a:rPr lang="en-US" altLang="zh-CN" sz="2600" dirty="0"/>
                        <a:t>Code-based</a:t>
                      </a:r>
                      <a:endParaRPr lang="zh-CN" altLang="en-US" sz="2600" dirty="0">
                        <a:latin typeface="Tahoma" panose="020B0604030504040204" pitchFamily="34" charset="0"/>
                        <a:cs typeface="Tahoma" panose="020B0604030504040204" pitchFamily="34" charset="0"/>
                      </a:endParaRPr>
                    </a:p>
                  </a:txBody>
                  <a:tcPr anchor="ctr"/>
                </a:tc>
                <a:tc>
                  <a:txBody>
                    <a:bodyPr/>
                    <a:lstStyle/>
                    <a:p>
                      <a:pPr algn="ctr"/>
                      <a:r>
                        <a:rPr lang="en-US" altLang="zh-CN" sz="2600" dirty="0"/>
                        <a:t>Precise</a:t>
                      </a:r>
                      <a:endParaRPr lang="zh-CN" altLang="en-US" sz="2600" dirty="0">
                        <a:latin typeface="Tahoma" panose="020B0604030504040204" pitchFamily="34" charset="0"/>
                        <a:cs typeface="Tahoma" panose="020B0604030504040204" pitchFamily="34" charset="0"/>
                      </a:endParaRPr>
                    </a:p>
                  </a:txBody>
                  <a:tcPr anchor="ctr"/>
                </a:tc>
                <a:tc>
                  <a:txBody>
                    <a:bodyPr/>
                    <a:lstStyle/>
                    <a:p>
                      <a:pPr algn="ctr"/>
                      <a:r>
                        <a:rPr lang="en-US" altLang="zh-CN" sz="2600" dirty="0"/>
                        <a:t>Excessive demands of details, rigid input specification</a:t>
                      </a:r>
                      <a:endParaRPr lang="en-US" altLang="zh-CN" sz="2600" dirty="0">
                        <a:latin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4178773900"/>
                  </a:ext>
                </a:extLst>
              </a:tr>
            </a:tbl>
          </a:graphicData>
        </a:graphic>
      </p:graphicFrame>
      <p:sp>
        <p:nvSpPr>
          <p:cNvPr id="5" name="文本框 4">
            <a:extLst>
              <a:ext uri="{FF2B5EF4-FFF2-40B4-BE49-F238E27FC236}">
                <a16:creationId xmlns:a16="http://schemas.microsoft.com/office/drawing/2014/main" id="{00E6236B-DCBA-0C9B-417B-7987D3B44A23}"/>
              </a:ext>
            </a:extLst>
          </p:cNvPr>
          <p:cNvSpPr txBox="1"/>
          <p:nvPr/>
        </p:nvSpPr>
        <p:spPr>
          <a:xfrm>
            <a:off x="13796141" y="7794714"/>
            <a:ext cx="834259" cy="446276"/>
          </a:xfrm>
          <a:prstGeom prst="rect">
            <a:avLst/>
          </a:prstGeom>
          <a:noFill/>
        </p:spPr>
        <p:txBody>
          <a:bodyPr wrap="square" rtlCol="0">
            <a:spAutoFit/>
          </a:bodyPr>
          <a:lstStyle/>
          <a:p>
            <a:pPr algn="ctr"/>
            <a:r>
              <a:rPr kumimoji="1" lang="en-US" altLang="zh-CN" sz="2300" dirty="0">
                <a:latin typeface="Tahoma" panose="020B0604030504040204" pitchFamily="34" charset="0"/>
                <a:ea typeface="Tahoma" panose="020B0604030504040204" pitchFamily="34" charset="0"/>
                <a:cs typeface="Tahoma" panose="020B0604030504040204" pitchFamily="34" charset="0"/>
              </a:rPr>
              <a:t>24</a:t>
            </a:r>
            <a:endParaRPr kumimoji="1" lang="zh-CN" altLang="en-US" sz="23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82043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421EAC-08B2-4DEF-5A08-FAF3D91A5BF6}"/>
              </a:ext>
            </a:extLst>
          </p:cNvPr>
          <p:cNvSpPr>
            <a:spLocks noGrp="1"/>
          </p:cNvSpPr>
          <p:nvPr>
            <p:ph type="body" idx="1"/>
          </p:nvPr>
        </p:nvSpPr>
        <p:spPr/>
        <p:txBody>
          <a:bodyPr/>
          <a:lstStyle/>
          <a:p>
            <a:r>
              <a:rPr lang="en-US" altLang="zh-CN" dirty="0">
                <a:effectLst/>
                <a:latin typeface="Helvetica" pitchFamily="2" charset="0"/>
              </a:rPr>
              <a:t>Enhancing the quality of documentation</a:t>
            </a:r>
          </a:p>
          <a:p>
            <a:pPr lvl="1"/>
            <a:r>
              <a:rPr lang="en-US" altLang="zh-CN" dirty="0">
                <a:latin typeface="Helvetica" pitchFamily="2" charset="0"/>
                <a:ea typeface="Tahoma" panose="020B0604030504040204" pitchFamily="34" charset="0"/>
                <a:cs typeface="Tahoma" panose="020B0604030504040204" pitchFamily="34" charset="0"/>
              </a:rPr>
              <a:t>Support documentation that spans multiple code cells and corresponding charts</a:t>
            </a:r>
          </a:p>
          <a:p>
            <a:pPr lvl="1"/>
            <a:endParaRPr lang="en-US" altLang="zh-CN" dirty="0">
              <a:effectLst/>
              <a:latin typeface="Tahoma" panose="020B0604030504040204" pitchFamily="34" charset="0"/>
              <a:ea typeface="Tahoma" panose="020B0604030504040204" pitchFamily="34" charset="0"/>
              <a:cs typeface="Tahoma" panose="020B0604030504040204" pitchFamily="34" charset="0"/>
            </a:endParaRPr>
          </a:p>
          <a:p>
            <a:endParaRPr kumimoji="1" lang="zh-CN" altLang="en-US" dirty="0"/>
          </a:p>
        </p:txBody>
      </p:sp>
      <p:sp>
        <p:nvSpPr>
          <p:cNvPr id="3" name="标题 2">
            <a:extLst>
              <a:ext uri="{FF2B5EF4-FFF2-40B4-BE49-F238E27FC236}">
                <a16:creationId xmlns:a16="http://schemas.microsoft.com/office/drawing/2014/main" id="{1C152E6F-0243-3E44-9AE9-43299CC1B2D9}"/>
              </a:ext>
            </a:extLst>
          </p:cNvPr>
          <p:cNvSpPr>
            <a:spLocks noGrp="1"/>
          </p:cNvSpPr>
          <p:nvPr>
            <p:ph type="title"/>
          </p:nvPr>
        </p:nvSpPr>
        <p:spPr/>
        <p:txBody>
          <a:bodyPr/>
          <a:lstStyle/>
          <a:p>
            <a:r>
              <a:rPr kumimoji="1" lang="en-US" altLang="zh-CN" dirty="0"/>
              <a:t>Limitations &amp; Future Work</a:t>
            </a:r>
            <a:endParaRPr kumimoji="1" lang="zh-CN" altLang="en-US" dirty="0"/>
          </a:p>
        </p:txBody>
      </p:sp>
      <p:pic>
        <p:nvPicPr>
          <p:cNvPr id="5" name="图片 4">
            <a:extLst>
              <a:ext uri="{FF2B5EF4-FFF2-40B4-BE49-F238E27FC236}">
                <a16:creationId xmlns:a16="http://schemas.microsoft.com/office/drawing/2014/main" id="{EC5C4A6D-9398-2DCA-C4BA-F0DAE4E1657A}"/>
              </a:ext>
            </a:extLst>
          </p:cNvPr>
          <p:cNvPicPr>
            <a:picLocks noChangeAspect="1"/>
          </p:cNvPicPr>
          <p:nvPr/>
        </p:nvPicPr>
        <p:blipFill>
          <a:blip r:embed="rId3"/>
          <a:stretch>
            <a:fillRect/>
          </a:stretch>
        </p:blipFill>
        <p:spPr>
          <a:xfrm>
            <a:off x="2650210" y="2343057"/>
            <a:ext cx="9614761" cy="5404158"/>
          </a:xfrm>
          <a:prstGeom prst="rect">
            <a:avLst/>
          </a:prstGeom>
        </p:spPr>
      </p:pic>
      <p:sp>
        <p:nvSpPr>
          <p:cNvPr id="6" name="文本框 5">
            <a:extLst>
              <a:ext uri="{FF2B5EF4-FFF2-40B4-BE49-F238E27FC236}">
                <a16:creationId xmlns:a16="http://schemas.microsoft.com/office/drawing/2014/main" id="{585030DB-3163-1115-DBB1-AAB6E65D5AF2}"/>
              </a:ext>
            </a:extLst>
          </p:cNvPr>
          <p:cNvSpPr txBox="1"/>
          <p:nvPr/>
        </p:nvSpPr>
        <p:spPr>
          <a:xfrm>
            <a:off x="9656655" y="7689425"/>
            <a:ext cx="2772985" cy="307777"/>
          </a:xfrm>
          <a:prstGeom prst="rect">
            <a:avLst/>
          </a:prstGeom>
          <a:noFill/>
        </p:spPr>
        <p:txBody>
          <a:bodyPr wrap="square">
            <a:spAutoFit/>
          </a:bodyPr>
          <a:lstStyle/>
          <a:p>
            <a:r>
              <a:rPr lang="en-US" altLang="zh-CN" b="0" i="1" dirty="0" err="1">
                <a:solidFill>
                  <a:srgbClr val="222222"/>
                </a:solidFill>
                <a:effectLst/>
                <a:latin typeface="Tahoma" panose="020B0604030504040204" pitchFamily="34" charset="0"/>
                <a:ea typeface="Tahoma" panose="020B0604030504040204" pitchFamily="34" charset="0"/>
                <a:cs typeface="Tahoma" panose="020B0604030504040204" pitchFamily="34" charset="0"/>
              </a:rPr>
              <a:t>Yifan</a:t>
            </a:r>
            <a:r>
              <a:rPr lang="en-US" altLang="zh-CN"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 Wu</a:t>
            </a:r>
            <a:r>
              <a:rPr lang="zh-CN" altLang="en-US"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 </a:t>
            </a:r>
            <a:r>
              <a:rPr lang="en-US" altLang="zh-CN" b="0" i="1" dirty="0" err="1">
                <a:solidFill>
                  <a:srgbClr val="222222"/>
                </a:solidFill>
                <a:effectLst/>
                <a:latin typeface="Tahoma" panose="020B0604030504040204" pitchFamily="34" charset="0"/>
                <a:ea typeface="Tahoma" panose="020B0604030504040204" pitchFamily="34" charset="0"/>
                <a:cs typeface="Tahoma" panose="020B0604030504040204" pitchFamily="34" charset="0"/>
              </a:rPr>
              <a:t>elt</a:t>
            </a:r>
            <a:r>
              <a:rPr lang="en-US" altLang="zh-CN"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 </a:t>
            </a:r>
            <a:r>
              <a:rPr lang="en-US" altLang="zh-CN" i="1" dirty="0">
                <a:solidFill>
                  <a:srgbClr val="222222"/>
                </a:solidFill>
                <a:latin typeface="Tahoma" panose="020B0604030504040204" pitchFamily="34" charset="0"/>
                <a:ea typeface="Tahoma" panose="020B0604030504040204" pitchFamily="34" charset="0"/>
                <a:cs typeface="Tahoma" panose="020B0604030504040204" pitchFamily="34" charset="0"/>
              </a:rPr>
              <a:t>al, BI2, UIST 20</a:t>
            </a:r>
            <a:endParaRPr lang="zh-CN" altLang="en-US" dirty="0">
              <a:latin typeface="Tahoma" panose="020B0604030504040204" pitchFamily="34" charset="0"/>
              <a:cs typeface="Tahoma" panose="020B0604030504040204" pitchFamily="34" charset="0"/>
            </a:endParaRPr>
          </a:p>
        </p:txBody>
      </p:sp>
      <p:sp>
        <p:nvSpPr>
          <p:cNvPr id="7" name="文本框 6">
            <a:extLst>
              <a:ext uri="{FF2B5EF4-FFF2-40B4-BE49-F238E27FC236}">
                <a16:creationId xmlns:a16="http://schemas.microsoft.com/office/drawing/2014/main" id="{130937AD-131C-DCAC-8E68-C7C91530F112}"/>
              </a:ext>
            </a:extLst>
          </p:cNvPr>
          <p:cNvSpPr txBox="1"/>
          <p:nvPr/>
        </p:nvSpPr>
        <p:spPr>
          <a:xfrm>
            <a:off x="13796141" y="7794714"/>
            <a:ext cx="834259" cy="446276"/>
          </a:xfrm>
          <a:prstGeom prst="rect">
            <a:avLst/>
          </a:prstGeom>
          <a:noFill/>
        </p:spPr>
        <p:txBody>
          <a:bodyPr wrap="square" rtlCol="0">
            <a:spAutoFit/>
          </a:bodyPr>
          <a:lstStyle/>
          <a:p>
            <a:pPr algn="ctr"/>
            <a:r>
              <a:rPr kumimoji="1" lang="en-US" altLang="zh-CN" sz="2300" dirty="0">
                <a:latin typeface="Tahoma" panose="020B0604030504040204" pitchFamily="34" charset="0"/>
                <a:ea typeface="Tahoma" panose="020B0604030504040204" pitchFamily="34" charset="0"/>
                <a:cs typeface="Tahoma" panose="020B0604030504040204" pitchFamily="34" charset="0"/>
              </a:rPr>
              <a:t>25</a:t>
            </a:r>
            <a:endParaRPr kumimoji="1" lang="zh-CN" altLang="en-US" sz="23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18353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右箭头 6">
            <a:extLst>
              <a:ext uri="{FF2B5EF4-FFF2-40B4-BE49-F238E27FC236}">
                <a16:creationId xmlns:a16="http://schemas.microsoft.com/office/drawing/2014/main" id="{B37DD4BF-F8AA-8862-93DB-D18B7C11CBBB}"/>
              </a:ext>
            </a:extLst>
          </p:cNvPr>
          <p:cNvSpPr/>
          <p:nvPr/>
        </p:nvSpPr>
        <p:spPr>
          <a:xfrm>
            <a:off x="4646887" y="3487907"/>
            <a:ext cx="1907627" cy="165538"/>
          </a:xfrm>
          <a:prstGeom prst="rightArrow">
            <a:avLst/>
          </a:prstGeom>
          <a:solidFill>
            <a:srgbClr val="8C3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占位符 1">
            <a:extLst>
              <a:ext uri="{FF2B5EF4-FFF2-40B4-BE49-F238E27FC236}">
                <a16:creationId xmlns:a16="http://schemas.microsoft.com/office/drawing/2014/main" id="{A3B3222B-9275-ADAF-9EC8-D2C370607E7B}"/>
              </a:ext>
            </a:extLst>
          </p:cNvPr>
          <p:cNvSpPr txBox="1">
            <a:spLocks/>
          </p:cNvSpPr>
          <p:nvPr/>
        </p:nvSpPr>
        <p:spPr>
          <a:xfrm>
            <a:off x="4597337" y="2913983"/>
            <a:ext cx="1893007" cy="573924"/>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lgn="ctr">
              <a:buFont typeface="Tahoma"/>
              <a:buNone/>
            </a:pPr>
            <a:r>
              <a:rPr lang="en-US" altLang="zh-CN" dirty="0" err="1"/>
              <a:t>InkSight</a:t>
            </a:r>
            <a:endParaRPr kumimoji="1" lang="zh-CN" altLang="en-US" dirty="0"/>
          </a:p>
        </p:txBody>
      </p:sp>
      <p:pic>
        <p:nvPicPr>
          <p:cNvPr id="11" name="图片 10">
            <a:extLst>
              <a:ext uri="{FF2B5EF4-FFF2-40B4-BE49-F238E27FC236}">
                <a16:creationId xmlns:a16="http://schemas.microsoft.com/office/drawing/2014/main" id="{3D9B14FB-4E8C-6C56-C127-BE0F843ADD28}"/>
              </a:ext>
            </a:extLst>
          </p:cNvPr>
          <p:cNvPicPr>
            <a:picLocks noChangeAspect="1"/>
          </p:cNvPicPr>
          <p:nvPr/>
        </p:nvPicPr>
        <p:blipFill>
          <a:blip r:embed="rId3"/>
          <a:stretch>
            <a:fillRect/>
          </a:stretch>
        </p:blipFill>
        <p:spPr>
          <a:xfrm>
            <a:off x="7081177" y="1523671"/>
            <a:ext cx="6227379" cy="3978317"/>
          </a:xfrm>
          <a:prstGeom prst="rect">
            <a:avLst/>
          </a:prstGeom>
        </p:spPr>
      </p:pic>
      <p:pic>
        <p:nvPicPr>
          <p:cNvPr id="12" name="图片 11">
            <a:extLst>
              <a:ext uri="{FF2B5EF4-FFF2-40B4-BE49-F238E27FC236}">
                <a16:creationId xmlns:a16="http://schemas.microsoft.com/office/drawing/2014/main" id="{1F61AA65-2A54-1839-B6D9-88EBE95AD9F2}"/>
              </a:ext>
            </a:extLst>
          </p:cNvPr>
          <p:cNvPicPr>
            <a:picLocks noChangeAspect="1"/>
          </p:cNvPicPr>
          <p:nvPr/>
        </p:nvPicPr>
        <p:blipFill>
          <a:blip r:embed="rId4"/>
          <a:stretch>
            <a:fillRect/>
          </a:stretch>
        </p:blipFill>
        <p:spPr>
          <a:xfrm>
            <a:off x="2044283" y="1523671"/>
            <a:ext cx="2011771" cy="4107148"/>
          </a:xfrm>
          <a:prstGeom prst="rect">
            <a:avLst/>
          </a:prstGeom>
        </p:spPr>
      </p:pic>
      <p:sp>
        <p:nvSpPr>
          <p:cNvPr id="5" name="标题 4">
            <a:extLst>
              <a:ext uri="{FF2B5EF4-FFF2-40B4-BE49-F238E27FC236}">
                <a16:creationId xmlns:a16="http://schemas.microsoft.com/office/drawing/2014/main" id="{227FC2B4-329F-2969-50E7-ACDD40451FAE}"/>
              </a:ext>
            </a:extLst>
          </p:cNvPr>
          <p:cNvSpPr>
            <a:spLocks noGrp="1"/>
          </p:cNvSpPr>
          <p:nvPr>
            <p:ph type="title"/>
          </p:nvPr>
        </p:nvSpPr>
        <p:spPr>
          <a:xfrm>
            <a:off x="838200" y="348583"/>
            <a:ext cx="12954000" cy="937768"/>
          </a:xfrm>
        </p:spPr>
        <p:txBody>
          <a:bodyPr>
            <a:noAutofit/>
          </a:bodyPr>
          <a:lstStyle/>
          <a:p>
            <a:pPr algn="ctr"/>
            <a:r>
              <a:rPr lang="en-US" altLang="zh-CN" sz="3600" dirty="0"/>
              <a:t>Leveraging Sketch Interaction for Documenting Chart Findings </a:t>
            </a:r>
            <a:br>
              <a:rPr lang="en-US" altLang="zh-CN" sz="3600" dirty="0"/>
            </a:br>
            <a:r>
              <a:rPr lang="en-US" altLang="zh-CN" sz="3600" dirty="0"/>
              <a:t>in Computational Notebooks</a:t>
            </a:r>
            <a:endParaRPr lang="zh-CN" altLang="en-US" sz="3600" dirty="0"/>
          </a:p>
        </p:txBody>
      </p:sp>
      <p:sp>
        <p:nvSpPr>
          <p:cNvPr id="10" name="标题 1">
            <a:extLst>
              <a:ext uri="{FF2B5EF4-FFF2-40B4-BE49-F238E27FC236}">
                <a16:creationId xmlns:a16="http://schemas.microsoft.com/office/drawing/2014/main" id="{CB033A8F-A26C-B754-C6F4-BCE3CEEE980C}"/>
              </a:ext>
            </a:extLst>
          </p:cNvPr>
          <p:cNvSpPr txBox="1">
            <a:spLocks/>
          </p:cNvSpPr>
          <p:nvPr/>
        </p:nvSpPr>
        <p:spPr>
          <a:xfrm>
            <a:off x="2357819" y="5855001"/>
            <a:ext cx="2933700" cy="129016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C3800"/>
              </a:buClr>
              <a:buSzPts val="1400"/>
              <a:buFont typeface="Arial"/>
              <a:buNone/>
              <a:defRPr sz="4400" b="0" i="0" u="none" strike="noStrike" cap="none">
                <a:solidFill>
                  <a:srgbClr val="8C3800"/>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4400" b="0" i="0" u="none" strike="noStrike" cap="none">
                <a:solidFill>
                  <a:srgbClr val="D84626"/>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4400" b="0" i="0" u="none" strike="noStrike" cap="none">
                <a:solidFill>
                  <a:srgbClr val="D84626"/>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4400" b="0" i="0" u="none" strike="noStrike" cap="none">
                <a:solidFill>
                  <a:srgbClr val="D84626"/>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4400" b="0" i="0" u="none" strike="noStrike" cap="none">
                <a:solidFill>
                  <a:srgbClr val="D84626"/>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5100" b="0" i="0" u="none" strike="noStrike" cap="none">
                <a:solidFill>
                  <a:srgbClr val="FFC22D"/>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5100" b="0" i="0" u="none" strike="noStrike" cap="none">
                <a:solidFill>
                  <a:srgbClr val="FFC22D"/>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5100" b="0" i="0" u="none" strike="noStrike" cap="none">
                <a:solidFill>
                  <a:srgbClr val="FFC22D"/>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5100" b="0" i="0" u="none" strike="noStrike" cap="none">
                <a:solidFill>
                  <a:srgbClr val="FFC22D"/>
                </a:solidFill>
                <a:latin typeface="Arial"/>
                <a:ea typeface="Arial"/>
                <a:cs typeface="Arial"/>
                <a:sym typeface="Arial"/>
              </a:defRPr>
            </a:lvl9pPr>
          </a:lstStyle>
          <a:p>
            <a:r>
              <a:rPr kumimoji="1" lang="en-US" altLang="zh-CN" dirty="0"/>
              <a:t>Q &amp; A</a:t>
            </a:r>
            <a:endParaRPr kumimoji="1" lang="zh-CN" altLang="en-US" dirty="0"/>
          </a:p>
        </p:txBody>
      </p:sp>
      <p:sp>
        <p:nvSpPr>
          <p:cNvPr id="13" name="副标题 2">
            <a:extLst>
              <a:ext uri="{FF2B5EF4-FFF2-40B4-BE49-F238E27FC236}">
                <a16:creationId xmlns:a16="http://schemas.microsoft.com/office/drawing/2014/main" id="{E823F125-C17C-8495-0A7C-761D527ED378}"/>
              </a:ext>
            </a:extLst>
          </p:cNvPr>
          <p:cNvSpPr txBox="1">
            <a:spLocks/>
          </p:cNvSpPr>
          <p:nvPr/>
        </p:nvSpPr>
        <p:spPr>
          <a:xfrm>
            <a:off x="2205419" y="7213988"/>
            <a:ext cx="2933700" cy="965113"/>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buNone/>
            </a:pPr>
            <a:r>
              <a:rPr kumimoji="1" lang="en-US" altLang="zh-CN" dirty="0"/>
              <a:t>Thank you!</a:t>
            </a:r>
            <a:endParaRPr kumimoji="1" lang="zh-CN" altLang="en-US" dirty="0"/>
          </a:p>
        </p:txBody>
      </p:sp>
      <p:sp>
        <p:nvSpPr>
          <p:cNvPr id="14" name="标题 1">
            <a:extLst>
              <a:ext uri="{FF2B5EF4-FFF2-40B4-BE49-F238E27FC236}">
                <a16:creationId xmlns:a16="http://schemas.microsoft.com/office/drawing/2014/main" id="{5708E658-5422-01E6-353F-3B6B62C0A396}"/>
              </a:ext>
            </a:extLst>
          </p:cNvPr>
          <p:cNvSpPr txBox="1">
            <a:spLocks/>
          </p:cNvSpPr>
          <p:nvPr/>
        </p:nvSpPr>
        <p:spPr>
          <a:xfrm>
            <a:off x="9461812" y="6406985"/>
            <a:ext cx="5657850" cy="1817701"/>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C3800"/>
              </a:buClr>
              <a:buSzPts val="1400"/>
              <a:buFont typeface="Arial"/>
              <a:buNone/>
              <a:defRPr sz="4600" b="0" i="0" u="none" strike="noStrike" cap="none">
                <a:solidFill>
                  <a:srgbClr val="8C3800"/>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4400" b="0" i="0" u="none" strike="noStrike" cap="none">
                <a:solidFill>
                  <a:srgbClr val="D84626"/>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4400" b="0" i="0" u="none" strike="noStrike" cap="none">
                <a:solidFill>
                  <a:srgbClr val="D84626"/>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4400" b="0" i="0" u="none" strike="noStrike" cap="none">
                <a:solidFill>
                  <a:srgbClr val="D84626"/>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4400" b="0" i="0" u="none" strike="noStrike" cap="none">
                <a:solidFill>
                  <a:srgbClr val="D84626"/>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5100" b="0" i="0" u="none" strike="noStrike" cap="none">
                <a:solidFill>
                  <a:srgbClr val="FFC22D"/>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5100" b="0" i="0" u="none" strike="noStrike" cap="none">
                <a:solidFill>
                  <a:srgbClr val="FFC22D"/>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5100" b="0" i="0" u="none" strike="noStrike" cap="none">
                <a:solidFill>
                  <a:srgbClr val="FFC22D"/>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5100" b="0" i="0" u="none" strike="noStrike" cap="none">
                <a:solidFill>
                  <a:srgbClr val="FFC22D"/>
                </a:solidFill>
                <a:latin typeface="Arial"/>
                <a:ea typeface="Arial"/>
                <a:cs typeface="Arial"/>
                <a:sym typeface="Arial"/>
              </a:defRPr>
            </a:lvl9pPr>
          </a:lstStyle>
          <a:p>
            <a:r>
              <a:rPr kumimoji="1" lang="en-US" altLang="zh-CN" sz="3000" dirty="0"/>
              <a:t>Yanna Lin</a:t>
            </a:r>
          </a:p>
          <a:p>
            <a:r>
              <a:rPr kumimoji="1" lang="en-US" altLang="zh-CN" sz="3000" dirty="0"/>
              <a:t>I</a:t>
            </a:r>
            <a:r>
              <a:rPr kumimoji="1" lang="zh-CN" altLang="en-US" sz="3000" dirty="0"/>
              <a:t>‘</a:t>
            </a:r>
            <a:r>
              <a:rPr kumimoji="1" lang="en-US" altLang="zh-CN" sz="3000" dirty="0"/>
              <a:t>m on the job market.</a:t>
            </a:r>
          </a:p>
          <a:p>
            <a:r>
              <a:rPr kumimoji="1" lang="en-US" altLang="zh-CN" sz="3000" dirty="0"/>
              <a:t>https://</a:t>
            </a:r>
            <a:r>
              <a:rPr kumimoji="1" lang="en-US" altLang="zh-CN" sz="3000" dirty="0" err="1"/>
              <a:t>yannahhh.github.io</a:t>
            </a:r>
            <a:endParaRPr kumimoji="1" lang="zh-CN" altLang="en-US" sz="3000" dirty="0"/>
          </a:p>
        </p:txBody>
      </p:sp>
      <p:pic>
        <p:nvPicPr>
          <p:cNvPr id="15" name="图片 14">
            <a:extLst>
              <a:ext uri="{FF2B5EF4-FFF2-40B4-BE49-F238E27FC236}">
                <a16:creationId xmlns:a16="http://schemas.microsoft.com/office/drawing/2014/main" id="{7015162B-565A-6E16-F925-4C02A2CBE202}"/>
              </a:ext>
            </a:extLst>
          </p:cNvPr>
          <p:cNvPicPr>
            <a:picLocks noChangeAspect="1"/>
          </p:cNvPicPr>
          <p:nvPr/>
        </p:nvPicPr>
        <p:blipFill rotWithShape="1">
          <a:blip r:embed="rId5"/>
          <a:srcRect l="3772" t="8935" r="4449" b="4878"/>
          <a:stretch/>
        </p:blipFill>
        <p:spPr>
          <a:xfrm>
            <a:off x="7081177" y="5824005"/>
            <a:ext cx="2380635" cy="2370521"/>
          </a:xfrm>
          <a:prstGeom prst="rect">
            <a:avLst/>
          </a:prstGeom>
        </p:spPr>
      </p:pic>
    </p:spTree>
    <p:extLst>
      <p:ext uri="{BB962C8B-B14F-4D97-AF65-F5344CB8AC3E}">
        <p14:creationId xmlns:p14="http://schemas.microsoft.com/office/powerpoint/2010/main" val="9697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DFD38CF-FA38-9FDF-83CA-E1914CC05D97}"/>
              </a:ext>
            </a:extLst>
          </p:cNvPr>
          <p:cNvSpPr>
            <a:spLocks noGrp="1"/>
          </p:cNvSpPr>
          <p:nvPr>
            <p:ph type="body" idx="1"/>
          </p:nvPr>
        </p:nvSpPr>
        <p:spPr/>
        <p:txBody>
          <a:bodyPr/>
          <a:lstStyle/>
          <a:p>
            <a:r>
              <a:rPr kumimoji="1" lang="en-US" altLang="zh-CN" dirty="0"/>
              <a:t>Well-documented computational notebooks enhance recall, sharing, collaboration, and reproducibility in data analysis.</a:t>
            </a:r>
          </a:p>
        </p:txBody>
      </p:sp>
      <p:sp>
        <p:nvSpPr>
          <p:cNvPr id="3" name="标题 2">
            <a:extLst>
              <a:ext uri="{FF2B5EF4-FFF2-40B4-BE49-F238E27FC236}">
                <a16:creationId xmlns:a16="http://schemas.microsoft.com/office/drawing/2014/main" id="{A6EBDEBD-BD9B-31D4-A4B6-325D0441A079}"/>
              </a:ext>
            </a:extLst>
          </p:cNvPr>
          <p:cNvSpPr>
            <a:spLocks noGrp="1"/>
          </p:cNvSpPr>
          <p:nvPr>
            <p:ph type="title"/>
          </p:nvPr>
        </p:nvSpPr>
        <p:spPr/>
        <p:txBody>
          <a:bodyPr/>
          <a:lstStyle/>
          <a:p>
            <a:r>
              <a:rPr kumimoji="1" lang="en-US" altLang="zh-CN" dirty="0"/>
              <a:t>Background</a:t>
            </a:r>
            <a:endParaRPr kumimoji="1" lang="zh-CN" altLang="en-US" dirty="0"/>
          </a:p>
        </p:txBody>
      </p:sp>
      <p:pic>
        <p:nvPicPr>
          <p:cNvPr id="8" name="图片 7">
            <a:extLst>
              <a:ext uri="{FF2B5EF4-FFF2-40B4-BE49-F238E27FC236}">
                <a16:creationId xmlns:a16="http://schemas.microsoft.com/office/drawing/2014/main" id="{A490EEB6-0BCA-8B6B-4CBC-DE30329928F9}"/>
              </a:ext>
            </a:extLst>
          </p:cNvPr>
          <p:cNvPicPr>
            <a:picLocks noChangeAspect="1"/>
          </p:cNvPicPr>
          <p:nvPr/>
        </p:nvPicPr>
        <p:blipFill rotWithShape="1">
          <a:blip r:embed="rId3"/>
          <a:srcRect t="6614" r="1112"/>
          <a:stretch/>
        </p:blipFill>
        <p:spPr>
          <a:xfrm>
            <a:off x="2178892" y="2947738"/>
            <a:ext cx="9266106" cy="5035641"/>
          </a:xfrm>
          <a:prstGeom prst="rect">
            <a:avLst/>
          </a:prstGeom>
        </p:spPr>
      </p:pic>
      <p:sp>
        <p:nvSpPr>
          <p:cNvPr id="9" name="文本框 8">
            <a:extLst>
              <a:ext uri="{FF2B5EF4-FFF2-40B4-BE49-F238E27FC236}">
                <a16:creationId xmlns:a16="http://schemas.microsoft.com/office/drawing/2014/main" id="{2755B94C-F9B5-B45D-D207-EDEBE8302EA5}"/>
              </a:ext>
            </a:extLst>
          </p:cNvPr>
          <p:cNvSpPr txBox="1"/>
          <p:nvPr/>
        </p:nvSpPr>
        <p:spPr>
          <a:xfrm>
            <a:off x="9875070" y="7983379"/>
            <a:ext cx="1972885" cy="307777"/>
          </a:xfrm>
          <a:prstGeom prst="rect">
            <a:avLst/>
          </a:prstGeom>
          <a:noFill/>
        </p:spPr>
        <p:txBody>
          <a:bodyPr wrap="square">
            <a:spAutoFit/>
          </a:bodyPr>
          <a:lstStyle/>
          <a:p>
            <a:r>
              <a:rPr lang="en-US" altLang="zh-CN"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Rule</a:t>
            </a:r>
            <a:r>
              <a:rPr lang="zh-CN" altLang="en-US"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 </a:t>
            </a:r>
            <a:r>
              <a:rPr lang="en-US" altLang="zh-CN" b="0" i="1" dirty="0" err="1">
                <a:solidFill>
                  <a:srgbClr val="222222"/>
                </a:solidFill>
                <a:effectLst/>
                <a:latin typeface="Tahoma" panose="020B0604030504040204" pitchFamily="34" charset="0"/>
                <a:ea typeface="Tahoma" panose="020B0604030504040204" pitchFamily="34" charset="0"/>
                <a:cs typeface="Tahoma" panose="020B0604030504040204" pitchFamily="34" charset="0"/>
              </a:rPr>
              <a:t>elt</a:t>
            </a:r>
            <a:r>
              <a:rPr lang="en-US" altLang="zh-CN"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 </a:t>
            </a:r>
            <a:r>
              <a:rPr lang="en-US" altLang="zh-CN" i="1" dirty="0">
                <a:solidFill>
                  <a:srgbClr val="222222"/>
                </a:solidFill>
                <a:latin typeface="Tahoma" panose="020B0604030504040204" pitchFamily="34" charset="0"/>
                <a:ea typeface="Tahoma" panose="020B0604030504040204" pitchFamily="34" charset="0"/>
                <a:cs typeface="Tahoma" panose="020B0604030504040204" pitchFamily="34" charset="0"/>
              </a:rPr>
              <a:t>al, CHI 2018</a:t>
            </a:r>
            <a:endParaRPr lang="zh-CN" altLang="en-US" dirty="0">
              <a:latin typeface="Tahoma" panose="020B0604030504040204" pitchFamily="34" charset="0"/>
              <a:cs typeface="Tahoma" panose="020B0604030504040204" pitchFamily="34" charset="0"/>
            </a:endParaRPr>
          </a:p>
        </p:txBody>
      </p:sp>
      <p:sp>
        <p:nvSpPr>
          <p:cNvPr id="4" name="文本框 3">
            <a:extLst>
              <a:ext uri="{FF2B5EF4-FFF2-40B4-BE49-F238E27FC236}">
                <a16:creationId xmlns:a16="http://schemas.microsoft.com/office/drawing/2014/main" id="{718C0A08-E7DC-5D4B-905F-8A564494D121}"/>
              </a:ext>
            </a:extLst>
          </p:cNvPr>
          <p:cNvSpPr txBox="1"/>
          <p:nvPr/>
        </p:nvSpPr>
        <p:spPr>
          <a:xfrm>
            <a:off x="13796141" y="7794714"/>
            <a:ext cx="834259" cy="446276"/>
          </a:xfrm>
          <a:prstGeom prst="rect">
            <a:avLst/>
          </a:prstGeom>
          <a:noFill/>
        </p:spPr>
        <p:txBody>
          <a:bodyPr wrap="square" rtlCol="0">
            <a:spAutoFit/>
          </a:bodyPr>
          <a:lstStyle/>
          <a:p>
            <a:pPr algn="ctr"/>
            <a:r>
              <a:rPr kumimoji="1" lang="en-US" altLang="zh-CN" sz="2300" dirty="0">
                <a:latin typeface="Tahoma" panose="020B0604030504040204" pitchFamily="34" charset="0"/>
                <a:ea typeface="Tahoma" panose="020B0604030504040204" pitchFamily="34" charset="0"/>
                <a:cs typeface="Tahoma" panose="020B0604030504040204" pitchFamily="34" charset="0"/>
              </a:rPr>
              <a:t>3</a:t>
            </a:r>
            <a:endParaRPr kumimoji="1" lang="zh-CN" altLang="en-US" sz="23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04188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58AFD4E-8992-A909-86EE-91CADE0B9247}"/>
              </a:ext>
            </a:extLst>
          </p:cNvPr>
          <p:cNvSpPr>
            <a:spLocks noGrp="1"/>
          </p:cNvSpPr>
          <p:nvPr>
            <p:ph type="body" idx="1"/>
          </p:nvPr>
        </p:nvSpPr>
        <p:spPr/>
        <p:txBody>
          <a:bodyPr/>
          <a:lstStyle/>
          <a:p>
            <a:r>
              <a:rPr kumimoji="1" lang="en-US" altLang="zh-CN" dirty="0"/>
              <a:t>Documenting chart findings is tedious and time-consuming.</a:t>
            </a:r>
            <a:endParaRPr kumimoji="1" lang="zh-CN" altLang="en-US" dirty="0"/>
          </a:p>
        </p:txBody>
      </p:sp>
      <p:sp>
        <p:nvSpPr>
          <p:cNvPr id="3" name="标题 2">
            <a:extLst>
              <a:ext uri="{FF2B5EF4-FFF2-40B4-BE49-F238E27FC236}">
                <a16:creationId xmlns:a16="http://schemas.microsoft.com/office/drawing/2014/main" id="{C878B554-6109-AAE3-4DF1-77239A8E43A3}"/>
              </a:ext>
            </a:extLst>
          </p:cNvPr>
          <p:cNvSpPr>
            <a:spLocks noGrp="1"/>
          </p:cNvSpPr>
          <p:nvPr>
            <p:ph type="title"/>
          </p:nvPr>
        </p:nvSpPr>
        <p:spPr/>
        <p:txBody>
          <a:bodyPr/>
          <a:lstStyle/>
          <a:p>
            <a:r>
              <a:rPr kumimoji="1" lang="en-US" altLang="zh-CN" dirty="0"/>
              <a:t>Background</a:t>
            </a:r>
            <a:endParaRPr kumimoji="1" lang="zh-CN" altLang="en-US" dirty="0"/>
          </a:p>
        </p:txBody>
      </p:sp>
      <p:pic>
        <p:nvPicPr>
          <p:cNvPr id="4" name="Picture 14" descr="A frustrated man sitting in front of a computer. The face expresses impatience, and his hands are pounding on the keyboa...">
            <a:extLst>
              <a:ext uri="{FF2B5EF4-FFF2-40B4-BE49-F238E27FC236}">
                <a16:creationId xmlns:a16="http://schemas.microsoft.com/office/drawing/2014/main" id="{396CF53F-9C94-7443-8039-13357735E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031" y="2007030"/>
            <a:ext cx="5664631" cy="5664631"/>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21EA4DAA-0EF4-9217-B38D-6876DECE78F6}"/>
              </a:ext>
            </a:extLst>
          </p:cNvPr>
          <p:cNvSpPr txBox="1"/>
          <p:nvPr/>
        </p:nvSpPr>
        <p:spPr>
          <a:xfrm>
            <a:off x="13796141" y="7794714"/>
            <a:ext cx="834259" cy="446276"/>
          </a:xfrm>
          <a:prstGeom prst="rect">
            <a:avLst/>
          </a:prstGeom>
          <a:noFill/>
        </p:spPr>
        <p:txBody>
          <a:bodyPr wrap="square" rtlCol="0">
            <a:spAutoFit/>
          </a:bodyPr>
          <a:lstStyle/>
          <a:p>
            <a:pPr algn="ctr"/>
            <a:r>
              <a:rPr kumimoji="1" lang="en-US" altLang="zh-CN" sz="2300" dirty="0">
                <a:latin typeface="Tahoma" panose="020B0604030504040204" pitchFamily="34" charset="0"/>
                <a:ea typeface="Tahoma" panose="020B0604030504040204" pitchFamily="34" charset="0"/>
                <a:cs typeface="Tahoma" panose="020B0604030504040204" pitchFamily="34" charset="0"/>
              </a:rPr>
              <a:t>4</a:t>
            </a:r>
            <a:endParaRPr kumimoji="1" lang="zh-CN" altLang="en-US" sz="23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2964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7F3CA52-FF0D-79CB-C7E0-0212C4346242}"/>
              </a:ext>
            </a:extLst>
          </p:cNvPr>
          <p:cNvSpPr>
            <a:spLocks noGrp="1"/>
          </p:cNvSpPr>
          <p:nvPr>
            <p:ph type="body" idx="1"/>
          </p:nvPr>
        </p:nvSpPr>
        <p:spPr/>
        <p:txBody>
          <a:bodyPr/>
          <a:lstStyle/>
          <a:p>
            <a:r>
              <a:rPr kumimoji="1" lang="en-US" altLang="zh-CN" dirty="0"/>
              <a:t>Themisto provides a sentence starter to encourage users to document findings, leaving users to complete it </a:t>
            </a:r>
            <a:r>
              <a:rPr kumimoji="1" lang="en-US" altLang="zh-CN" b="1" dirty="0">
                <a:solidFill>
                  <a:schemeClr val="accent1"/>
                </a:solidFill>
              </a:rPr>
              <a:t>manually</a:t>
            </a:r>
            <a:r>
              <a:rPr kumimoji="1" lang="en-US" altLang="zh-CN" dirty="0"/>
              <a:t>.</a:t>
            </a:r>
          </a:p>
          <a:p>
            <a:endParaRPr kumimoji="1" lang="zh-CN" altLang="en-US" dirty="0"/>
          </a:p>
        </p:txBody>
      </p:sp>
      <p:sp>
        <p:nvSpPr>
          <p:cNvPr id="3" name="标题 2">
            <a:extLst>
              <a:ext uri="{FF2B5EF4-FFF2-40B4-BE49-F238E27FC236}">
                <a16:creationId xmlns:a16="http://schemas.microsoft.com/office/drawing/2014/main" id="{B8DBC295-E3C4-7F47-3A53-26E3111CA9B2}"/>
              </a:ext>
            </a:extLst>
          </p:cNvPr>
          <p:cNvSpPr>
            <a:spLocks noGrp="1"/>
          </p:cNvSpPr>
          <p:nvPr>
            <p:ph type="title"/>
          </p:nvPr>
        </p:nvSpPr>
        <p:spPr/>
        <p:txBody>
          <a:bodyPr/>
          <a:lstStyle/>
          <a:p>
            <a:r>
              <a:rPr kumimoji="1" lang="en-US" altLang="zh-CN" dirty="0"/>
              <a:t>Related Work</a:t>
            </a:r>
            <a:endParaRPr kumimoji="1" lang="zh-CN" altLang="en-US" dirty="0"/>
          </a:p>
        </p:txBody>
      </p:sp>
      <p:pic>
        <p:nvPicPr>
          <p:cNvPr id="5" name="图片 4">
            <a:extLst>
              <a:ext uri="{FF2B5EF4-FFF2-40B4-BE49-F238E27FC236}">
                <a16:creationId xmlns:a16="http://schemas.microsoft.com/office/drawing/2014/main" id="{15F334ED-6E3A-DE4D-A886-7B824CDB2711}"/>
              </a:ext>
            </a:extLst>
          </p:cNvPr>
          <p:cNvPicPr>
            <a:picLocks noChangeAspect="1"/>
          </p:cNvPicPr>
          <p:nvPr/>
        </p:nvPicPr>
        <p:blipFill rotWithShape="1">
          <a:blip r:embed="rId3"/>
          <a:srcRect l="64768"/>
          <a:stretch/>
        </p:blipFill>
        <p:spPr>
          <a:xfrm>
            <a:off x="8610600" y="3420413"/>
            <a:ext cx="5827408" cy="3066681"/>
          </a:xfrm>
          <a:prstGeom prst="rect">
            <a:avLst/>
          </a:prstGeom>
        </p:spPr>
      </p:pic>
      <p:pic>
        <p:nvPicPr>
          <p:cNvPr id="6" name="图片 5">
            <a:extLst>
              <a:ext uri="{FF2B5EF4-FFF2-40B4-BE49-F238E27FC236}">
                <a16:creationId xmlns:a16="http://schemas.microsoft.com/office/drawing/2014/main" id="{D375E0E0-576E-DC13-4591-31F63A4670EC}"/>
              </a:ext>
            </a:extLst>
          </p:cNvPr>
          <p:cNvPicPr>
            <a:picLocks noChangeAspect="1"/>
          </p:cNvPicPr>
          <p:nvPr/>
        </p:nvPicPr>
        <p:blipFill>
          <a:blip r:embed="rId4"/>
          <a:stretch>
            <a:fillRect/>
          </a:stretch>
        </p:blipFill>
        <p:spPr>
          <a:xfrm>
            <a:off x="411480" y="2614976"/>
            <a:ext cx="7772400" cy="4271153"/>
          </a:xfrm>
          <a:prstGeom prst="rect">
            <a:avLst/>
          </a:prstGeom>
        </p:spPr>
      </p:pic>
      <p:sp>
        <p:nvSpPr>
          <p:cNvPr id="7" name="梯形 6">
            <a:extLst>
              <a:ext uri="{FF2B5EF4-FFF2-40B4-BE49-F238E27FC236}">
                <a16:creationId xmlns:a16="http://schemas.microsoft.com/office/drawing/2014/main" id="{0CC468DC-FEFA-321F-A6B6-F3FD09EA6918}"/>
              </a:ext>
            </a:extLst>
          </p:cNvPr>
          <p:cNvSpPr/>
          <p:nvPr/>
        </p:nvSpPr>
        <p:spPr>
          <a:xfrm rot="16200000">
            <a:off x="6898639" y="3789682"/>
            <a:ext cx="2133601" cy="1991360"/>
          </a:xfrm>
          <a:custGeom>
            <a:avLst/>
            <a:gdLst>
              <a:gd name="connsiteX0" fmla="*/ 0 w 1788162"/>
              <a:gd name="connsiteY0" fmla="*/ 2032000 h 2032000"/>
              <a:gd name="connsiteX1" fmla="*/ 447041 w 1788162"/>
              <a:gd name="connsiteY1" fmla="*/ 0 h 2032000"/>
              <a:gd name="connsiteX2" fmla="*/ 1341122 w 1788162"/>
              <a:gd name="connsiteY2" fmla="*/ 0 h 2032000"/>
              <a:gd name="connsiteX3" fmla="*/ 1788162 w 1788162"/>
              <a:gd name="connsiteY3" fmla="*/ 2032000 h 2032000"/>
              <a:gd name="connsiteX4" fmla="*/ 0 w 1788162"/>
              <a:gd name="connsiteY4" fmla="*/ 2032000 h 2032000"/>
              <a:gd name="connsiteX0" fmla="*/ 406399 w 2194561"/>
              <a:gd name="connsiteY0" fmla="*/ 2032000 h 2032000"/>
              <a:gd name="connsiteX1" fmla="*/ 0 w 2194561"/>
              <a:gd name="connsiteY1" fmla="*/ 40640 h 2032000"/>
              <a:gd name="connsiteX2" fmla="*/ 1747521 w 2194561"/>
              <a:gd name="connsiteY2" fmla="*/ 0 h 2032000"/>
              <a:gd name="connsiteX3" fmla="*/ 2194561 w 2194561"/>
              <a:gd name="connsiteY3" fmla="*/ 2032000 h 2032000"/>
              <a:gd name="connsiteX4" fmla="*/ 406399 w 2194561"/>
              <a:gd name="connsiteY4" fmla="*/ 2032000 h 2032000"/>
              <a:gd name="connsiteX0" fmla="*/ 406399 w 2194561"/>
              <a:gd name="connsiteY0" fmla="*/ 1991360 h 1991360"/>
              <a:gd name="connsiteX1" fmla="*/ 0 w 2194561"/>
              <a:gd name="connsiteY1" fmla="*/ 0 h 1991360"/>
              <a:gd name="connsiteX2" fmla="*/ 365761 w 2194561"/>
              <a:gd name="connsiteY2" fmla="*/ 3 h 1991360"/>
              <a:gd name="connsiteX3" fmla="*/ 2194561 w 2194561"/>
              <a:gd name="connsiteY3" fmla="*/ 1991360 h 1991360"/>
              <a:gd name="connsiteX4" fmla="*/ 406399 w 2194561"/>
              <a:gd name="connsiteY4" fmla="*/ 1991360 h 1991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561" h="1991360">
                <a:moveTo>
                  <a:pt x="406399" y="1991360"/>
                </a:moveTo>
                <a:lnTo>
                  <a:pt x="0" y="0"/>
                </a:lnTo>
                <a:lnTo>
                  <a:pt x="365761" y="3"/>
                </a:lnTo>
                <a:lnTo>
                  <a:pt x="2194561" y="1991360"/>
                </a:lnTo>
                <a:lnTo>
                  <a:pt x="406399" y="1991360"/>
                </a:lnTo>
                <a:close/>
              </a:path>
            </a:pathLst>
          </a:custGeom>
          <a:solidFill>
            <a:schemeClr val="accent6">
              <a:lumMod val="85000"/>
            </a:schemeClr>
          </a:solidFill>
          <a:ln>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 name="文本框 7">
            <a:extLst>
              <a:ext uri="{FF2B5EF4-FFF2-40B4-BE49-F238E27FC236}">
                <a16:creationId xmlns:a16="http://schemas.microsoft.com/office/drawing/2014/main" id="{42ACC57C-D6A1-DB06-A705-8FB7FA1F18DA}"/>
              </a:ext>
            </a:extLst>
          </p:cNvPr>
          <p:cNvSpPr txBox="1"/>
          <p:nvPr/>
        </p:nvSpPr>
        <p:spPr>
          <a:xfrm>
            <a:off x="11033760" y="6994762"/>
            <a:ext cx="3378710" cy="307777"/>
          </a:xfrm>
          <a:prstGeom prst="rect">
            <a:avLst/>
          </a:prstGeom>
          <a:noFill/>
        </p:spPr>
        <p:txBody>
          <a:bodyPr wrap="square">
            <a:spAutoFit/>
          </a:bodyPr>
          <a:lstStyle/>
          <a:p>
            <a:r>
              <a:rPr lang="en-US" altLang="zh-CN"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Yi Wang</a:t>
            </a:r>
            <a:r>
              <a:rPr lang="zh-CN" altLang="en-US"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 </a:t>
            </a:r>
            <a:r>
              <a:rPr lang="en-US" altLang="zh-CN"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et. </a:t>
            </a:r>
            <a:r>
              <a:rPr lang="en-US" altLang="zh-CN" i="1" dirty="0">
                <a:solidFill>
                  <a:srgbClr val="222222"/>
                </a:solidFill>
                <a:latin typeface="Tahoma" panose="020B0604030504040204" pitchFamily="34" charset="0"/>
                <a:ea typeface="Tahoma" panose="020B0604030504040204" pitchFamily="34" charset="0"/>
                <a:cs typeface="Tahoma" panose="020B0604030504040204" pitchFamily="34" charset="0"/>
              </a:rPr>
              <a:t>al, Themisto, CHI 2022</a:t>
            </a:r>
            <a:endParaRPr lang="zh-CN" altLang="en-US" dirty="0">
              <a:latin typeface="Tahoma" panose="020B0604030504040204" pitchFamily="34" charset="0"/>
              <a:cs typeface="Tahoma" panose="020B0604030504040204" pitchFamily="34" charset="0"/>
            </a:endParaRPr>
          </a:p>
        </p:txBody>
      </p:sp>
      <p:sp>
        <p:nvSpPr>
          <p:cNvPr id="4" name="文本框 3">
            <a:extLst>
              <a:ext uri="{FF2B5EF4-FFF2-40B4-BE49-F238E27FC236}">
                <a16:creationId xmlns:a16="http://schemas.microsoft.com/office/drawing/2014/main" id="{F9277165-DB1F-A763-BE16-198BB1801D0F}"/>
              </a:ext>
            </a:extLst>
          </p:cNvPr>
          <p:cNvSpPr txBox="1"/>
          <p:nvPr/>
        </p:nvSpPr>
        <p:spPr>
          <a:xfrm>
            <a:off x="13796141" y="7794714"/>
            <a:ext cx="834259" cy="446276"/>
          </a:xfrm>
          <a:prstGeom prst="rect">
            <a:avLst/>
          </a:prstGeom>
          <a:noFill/>
        </p:spPr>
        <p:txBody>
          <a:bodyPr wrap="square" rtlCol="0">
            <a:spAutoFit/>
          </a:bodyPr>
          <a:lstStyle/>
          <a:p>
            <a:pPr algn="ctr"/>
            <a:r>
              <a:rPr kumimoji="1" lang="en-US" altLang="zh-CN" sz="2300" dirty="0">
                <a:latin typeface="Tahoma" panose="020B0604030504040204" pitchFamily="34" charset="0"/>
                <a:ea typeface="Tahoma" panose="020B0604030504040204" pitchFamily="34" charset="0"/>
                <a:cs typeface="Tahoma" panose="020B0604030504040204" pitchFamily="34" charset="0"/>
              </a:rPr>
              <a:t>5</a:t>
            </a:r>
            <a:endParaRPr kumimoji="1" lang="zh-CN" altLang="en-US" sz="23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9450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E0B264A-9527-C52C-A0C1-117CB10DD728}"/>
              </a:ext>
            </a:extLst>
          </p:cNvPr>
          <p:cNvSpPr>
            <a:spLocks noGrp="1" noChangeAspect="1"/>
          </p:cNvSpPr>
          <p:nvPr>
            <p:ph type="body" idx="1"/>
          </p:nvPr>
        </p:nvSpPr>
        <p:spPr/>
        <p:txBody>
          <a:bodyPr/>
          <a:lstStyle/>
          <a:p>
            <a:r>
              <a:rPr lang="en-US" altLang="zh-CN" dirty="0">
                <a:effectLst/>
                <a:latin typeface="Helvetica" pitchFamily="2" charset="0"/>
              </a:rPr>
              <a:t>Automatic algorithms for generating documentation fail to allow users to </a:t>
            </a:r>
            <a:r>
              <a:rPr lang="en-US" altLang="zh-CN" b="1" dirty="0">
                <a:solidFill>
                  <a:srgbClr val="8C3800"/>
                </a:solidFill>
                <a:effectLst/>
                <a:latin typeface="Helvetica" pitchFamily="2" charset="0"/>
              </a:rPr>
              <a:t>specify interest </a:t>
            </a:r>
            <a:r>
              <a:rPr lang="en-US" altLang="zh-CN" dirty="0">
                <a:effectLst/>
                <a:latin typeface="Helvetica" pitchFamily="2" charset="0"/>
              </a:rPr>
              <a:t>in specific data subsets.</a:t>
            </a:r>
          </a:p>
          <a:p>
            <a:endParaRPr kumimoji="1" lang="zh-CN" altLang="en-US" dirty="0"/>
          </a:p>
        </p:txBody>
      </p:sp>
      <p:sp>
        <p:nvSpPr>
          <p:cNvPr id="3" name="标题 2">
            <a:extLst>
              <a:ext uri="{FF2B5EF4-FFF2-40B4-BE49-F238E27FC236}">
                <a16:creationId xmlns:a16="http://schemas.microsoft.com/office/drawing/2014/main" id="{55BAE3E9-49BE-8E40-B811-131A4602BA13}"/>
              </a:ext>
            </a:extLst>
          </p:cNvPr>
          <p:cNvSpPr>
            <a:spLocks noGrp="1"/>
          </p:cNvSpPr>
          <p:nvPr>
            <p:ph type="title"/>
          </p:nvPr>
        </p:nvSpPr>
        <p:spPr/>
        <p:txBody>
          <a:bodyPr/>
          <a:lstStyle/>
          <a:p>
            <a:r>
              <a:rPr kumimoji="1" lang="en-US" altLang="zh-CN" dirty="0"/>
              <a:t>Related Work</a:t>
            </a:r>
            <a:endParaRPr kumimoji="1" lang="zh-CN" altLang="en-US" dirty="0"/>
          </a:p>
        </p:txBody>
      </p:sp>
      <p:pic>
        <p:nvPicPr>
          <p:cNvPr id="4" name="图片 3">
            <a:extLst>
              <a:ext uri="{FF2B5EF4-FFF2-40B4-BE49-F238E27FC236}">
                <a16:creationId xmlns:a16="http://schemas.microsoft.com/office/drawing/2014/main" id="{C60D3579-9571-6B06-59C9-7E3B474CDB25}"/>
              </a:ext>
            </a:extLst>
          </p:cNvPr>
          <p:cNvPicPr>
            <a:picLocks noChangeAspect="1"/>
          </p:cNvPicPr>
          <p:nvPr/>
        </p:nvPicPr>
        <p:blipFill rotWithShape="1">
          <a:blip r:embed="rId3"/>
          <a:srcRect l="3922" r="55081" b="5303"/>
          <a:stretch/>
        </p:blipFill>
        <p:spPr>
          <a:xfrm>
            <a:off x="1245815" y="2716989"/>
            <a:ext cx="4260905" cy="4396199"/>
          </a:xfrm>
          <a:prstGeom prst="rect">
            <a:avLst/>
          </a:prstGeom>
        </p:spPr>
      </p:pic>
      <p:sp>
        <p:nvSpPr>
          <p:cNvPr id="7" name="圆角矩形 6">
            <a:extLst>
              <a:ext uri="{FF2B5EF4-FFF2-40B4-BE49-F238E27FC236}">
                <a16:creationId xmlns:a16="http://schemas.microsoft.com/office/drawing/2014/main" id="{6E928050-2DCB-F36B-99B1-1AD397F38F69}"/>
              </a:ext>
            </a:extLst>
          </p:cNvPr>
          <p:cNvSpPr/>
          <p:nvPr/>
        </p:nvSpPr>
        <p:spPr>
          <a:xfrm>
            <a:off x="5764218" y="3326727"/>
            <a:ext cx="7620367" cy="1109267"/>
          </a:xfrm>
          <a:prstGeom prst="roundRect">
            <a:avLst/>
          </a:prstGeom>
          <a:solidFill>
            <a:schemeClr val="accent6">
              <a:lumMod val="8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600" dirty="0">
                <a:solidFill>
                  <a:schemeClr val="bg2"/>
                </a:solidFill>
                <a:latin typeface="Tahoma" panose="020B0604030504040204" pitchFamily="34" charset="0"/>
                <a:ea typeface="Tahoma" panose="020B0604030504040204" pitchFamily="34" charset="0"/>
                <a:cs typeface="Tahoma" panose="020B0604030504040204" pitchFamily="34" charset="0"/>
              </a:rPr>
              <a:t>Finding 1: 2009 is a </a:t>
            </a:r>
            <a:r>
              <a:rPr kumimoji="1" lang="en-US" altLang="zh-CN" sz="2600" b="1" dirty="0">
                <a:solidFill>
                  <a:srgbClr val="8C3800"/>
                </a:solidFill>
                <a:latin typeface="Tahoma" panose="020B0604030504040204" pitchFamily="34" charset="0"/>
                <a:ea typeface="Tahoma" panose="020B0604030504040204" pitchFamily="34" charset="0"/>
                <a:cs typeface="Tahoma" panose="020B0604030504040204" pitchFamily="34" charset="0"/>
              </a:rPr>
              <a:t>turning point </a:t>
            </a:r>
            <a:r>
              <a:rPr kumimoji="1" lang="en-US" altLang="zh-CN" sz="2600" dirty="0">
                <a:solidFill>
                  <a:schemeClr val="bg2"/>
                </a:solidFill>
                <a:latin typeface="Tahoma" panose="020B0604030504040204" pitchFamily="34" charset="0"/>
                <a:ea typeface="Tahoma" panose="020B0604030504040204" pitchFamily="34" charset="0"/>
                <a:cs typeface="Tahoma" panose="020B0604030504040204" pitchFamily="34" charset="0"/>
              </a:rPr>
              <a:t>of Mean of Sales over the Year.</a:t>
            </a:r>
          </a:p>
        </p:txBody>
      </p:sp>
      <p:sp>
        <p:nvSpPr>
          <p:cNvPr id="8" name="圆角矩形 7">
            <a:extLst>
              <a:ext uri="{FF2B5EF4-FFF2-40B4-BE49-F238E27FC236}">
                <a16:creationId xmlns:a16="http://schemas.microsoft.com/office/drawing/2014/main" id="{AFF3FF99-ABE2-ECCE-446D-8D803EB23FE3}"/>
              </a:ext>
            </a:extLst>
          </p:cNvPr>
          <p:cNvSpPr/>
          <p:nvPr/>
        </p:nvSpPr>
        <p:spPr>
          <a:xfrm>
            <a:off x="5764218" y="5316968"/>
            <a:ext cx="7620367" cy="1109267"/>
          </a:xfrm>
          <a:prstGeom prst="roundRect">
            <a:avLst/>
          </a:prstGeom>
          <a:solidFill>
            <a:schemeClr val="accent6">
              <a:lumMod val="8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600" dirty="0">
                <a:solidFill>
                  <a:schemeClr val="bg2"/>
                </a:solidFill>
                <a:latin typeface="Tahoma" panose="020B0604030504040204" pitchFamily="34" charset="0"/>
                <a:ea typeface="Tahoma" panose="020B0604030504040204" pitchFamily="34" charset="0"/>
                <a:cs typeface="Tahoma" panose="020B0604030504040204" pitchFamily="34" charset="0"/>
              </a:rPr>
              <a:t>Finding 2: The Mean of Sales </a:t>
            </a:r>
            <a:r>
              <a:rPr kumimoji="1" lang="en-US" altLang="zh-CN" sz="2600" b="1" dirty="0">
                <a:solidFill>
                  <a:srgbClr val="8C3800"/>
                </a:solidFill>
                <a:latin typeface="Tahoma" panose="020B0604030504040204" pitchFamily="34" charset="0"/>
                <a:ea typeface="Tahoma" panose="020B0604030504040204" pitchFamily="34" charset="0"/>
                <a:cs typeface="Tahoma" panose="020B0604030504040204" pitchFamily="34" charset="0"/>
              </a:rPr>
              <a:t>decreased</a:t>
            </a:r>
            <a:r>
              <a:rPr kumimoji="1" lang="en-US" altLang="zh-CN" sz="2600" dirty="0">
                <a:solidFill>
                  <a:schemeClr val="bg2"/>
                </a:solidFill>
                <a:latin typeface="Tahoma" panose="020B0604030504040204" pitchFamily="34" charset="0"/>
                <a:ea typeface="Tahoma" panose="020B0604030504040204" pitchFamily="34" charset="0"/>
                <a:cs typeface="Tahoma" panose="020B0604030504040204" pitchFamily="34" charset="0"/>
              </a:rPr>
              <a:t> from 2007 to 2009 and </a:t>
            </a:r>
            <a:r>
              <a:rPr kumimoji="1" lang="en-US" altLang="zh-CN" sz="2600" b="1" dirty="0">
                <a:solidFill>
                  <a:srgbClr val="8C3800"/>
                </a:solidFill>
                <a:latin typeface="Tahoma" panose="020B0604030504040204" pitchFamily="34" charset="0"/>
                <a:ea typeface="Tahoma" panose="020B0604030504040204" pitchFamily="34" charset="0"/>
                <a:cs typeface="Tahoma" panose="020B0604030504040204" pitchFamily="34" charset="0"/>
              </a:rPr>
              <a:t>increased</a:t>
            </a:r>
            <a:r>
              <a:rPr kumimoji="1" lang="en-US" altLang="zh-CN" sz="2600" dirty="0">
                <a:solidFill>
                  <a:schemeClr val="bg2"/>
                </a:solidFill>
                <a:latin typeface="Tahoma" panose="020B0604030504040204" pitchFamily="34" charset="0"/>
                <a:ea typeface="Tahoma" panose="020B0604030504040204" pitchFamily="34" charset="0"/>
                <a:cs typeface="Tahoma" panose="020B0604030504040204" pitchFamily="34" charset="0"/>
              </a:rPr>
              <a:t> from 2009 to 2011.</a:t>
            </a:r>
            <a:endParaRPr kumimoji="1" lang="zh-CN" altLang="en-US" sz="2600" dirty="0">
              <a:solidFill>
                <a:schemeClr val="bg2"/>
              </a:solidFill>
              <a:latin typeface="Tahoma" panose="020B0604030504040204" pitchFamily="34" charset="0"/>
              <a:cs typeface="Tahoma" panose="020B0604030504040204" pitchFamily="34" charset="0"/>
            </a:endParaRPr>
          </a:p>
        </p:txBody>
      </p:sp>
      <p:sp>
        <p:nvSpPr>
          <p:cNvPr id="9" name="文本框 8">
            <a:extLst>
              <a:ext uri="{FF2B5EF4-FFF2-40B4-BE49-F238E27FC236}">
                <a16:creationId xmlns:a16="http://schemas.microsoft.com/office/drawing/2014/main" id="{32B5820F-C868-B35F-5A4B-4DF7268EF748}"/>
              </a:ext>
            </a:extLst>
          </p:cNvPr>
          <p:cNvSpPr txBox="1"/>
          <p:nvPr/>
        </p:nvSpPr>
        <p:spPr>
          <a:xfrm>
            <a:off x="3192780" y="7113188"/>
            <a:ext cx="1280160" cy="492443"/>
          </a:xfrm>
          <a:prstGeom prst="rect">
            <a:avLst/>
          </a:prstGeom>
          <a:solidFill>
            <a:schemeClr val="lt2"/>
          </a:solidFill>
        </p:spPr>
        <p:txBody>
          <a:bodyPr wrap="square" rtlCol="0">
            <a:spAutoFit/>
          </a:bodyPr>
          <a:lstStyle/>
          <a:p>
            <a:r>
              <a:rPr kumimoji="1" lang="en-US" altLang="zh-CN" sz="2600" dirty="0">
                <a:latin typeface="Tahoma" panose="020B0604030504040204" pitchFamily="34" charset="0"/>
                <a:ea typeface="Tahoma" panose="020B0604030504040204" pitchFamily="34" charset="0"/>
                <a:cs typeface="Tahoma" panose="020B0604030504040204" pitchFamily="34" charset="0"/>
              </a:rPr>
              <a:t>Year</a:t>
            </a:r>
            <a:endParaRPr kumimoji="1" lang="zh-CN" altLang="en-US" sz="2600" dirty="0">
              <a:latin typeface="Tahoma" panose="020B0604030504040204" pitchFamily="34" charset="0"/>
              <a:cs typeface="Tahoma" panose="020B0604030504040204" pitchFamily="34" charset="0"/>
            </a:endParaRPr>
          </a:p>
        </p:txBody>
      </p:sp>
      <p:sp>
        <p:nvSpPr>
          <p:cNvPr id="10" name="文本框 9">
            <a:extLst>
              <a:ext uri="{FF2B5EF4-FFF2-40B4-BE49-F238E27FC236}">
                <a16:creationId xmlns:a16="http://schemas.microsoft.com/office/drawing/2014/main" id="{F38C1AEE-D899-56C7-9F47-466F1B08DFB9}"/>
              </a:ext>
            </a:extLst>
          </p:cNvPr>
          <p:cNvSpPr txBox="1"/>
          <p:nvPr/>
        </p:nvSpPr>
        <p:spPr>
          <a:xfrm rot="16200000">
            <a:off x="26258" y="4383792"/>
            <a:ext cx="2116327" cy="492443"/>
          </a:xfrm>
          <a:prstGeom prst="rect">
            <a:avLst/>
          </a:prstGeom>
          <a:solidFill>
            <a:schemeClr val="lt2"/>
          </a:solidFill>
        </p:spPr>
        <p:txBody>
          <a:bodyPr wrap="square" rtlCol="0">
            <a:spAutoFit/>
          </a:bodyPr>
          <a:lstStyle/>
          <a:p>
            <a:r>
              <a:rPr kumimoji="1" lang="en-US" altLang="zh-CN" sz="2600" dirty="0">
                <a:latin typeface="Tahoma" panose="020B0604030504040204" pitchFamily="34" charset="0"/>
                <a:ea typeface="Tahoma" panose="020B0604030504040204" pitchFamily="34" charset="0"/>
                <a:cs typeface="Tahoma" panose="020B0604030504040204" pitchFamily="34" charset="0"/>
              </a:rPr>
              <a:t>Mean of Sale</a:t>
            </a:r>
            <a:endParaRPr kumimoji="1" lang="zh-CN" altLang="en-US" sz="2600" dirty="0">
              <a:latin typeface="Tahoma" panose="020B0604030504040204" pitchFamily="34" charset="0"/>
              <a:cs typeface="Tahoma" panose="020B0604030504040204" pitchFamily="34" charset="0"/>
            </a:endParaRPr>
          </a:p>
        </p:txBody>
      </p:sp>
      <p:sp>
        <p:nvSpPr>
          <p:cNvPr id="11" name="文本框 10">
            <a:extLst>
              <a:ext uri="{FF2B5EF4-FFF2-40B4-BE49-F238E27FC236}">
                <a16:creationId xmlns:a16="http://schemas.microsoft.com/office/drawing/2014/main" id="{40D73D0B-9CE6-6D84-A758-7E5468F81CD0}"/>
              </a:ext>
            </a:extLst>
          </p:cNvPr>
          <p:cNvSpPr txBox="1"/>
          <p:nvPr/>
        </p:nvSpPr>
        <p:spPr>
          <a:xfrm>
            <a:off x="10591800" y="7241956"/>
            <a:ext cx="3733986" cy="307777"/>
          </a:xfrm>
          <a:prstGeom prst="rect">
            <a:avLst/>
          </a:prstGeom>
          <a:noFill/>
        </p:spPr>
        <p:txBody>
          <a:bodyPr wrap="square">
            <a:spAutoFit/>
          </a:bodyPr>
          <a:lstStyle/>
          <a:p>
            <a:r>
              <a:rPr lang="en-US" altLang="zh-CN" i="1" dirty="0" err="1">
                <a:solidFill>
                  <a:srgbClr val="222222"/>
                </a:solidFill>
                <a:latin typeface="Tahoma" panose="020B0604030504040204" pitchFamily="34" charset="0"/>
                <a:ea typeface="Tahoma" panose="020B0604030504040204" pitchFamily="34" charset="0"/>
                <a:cs typeface="Tahoma" panose="020B0604030504040204" pitchFamily="34" charset="0"/>
              </a:rPr>
              <a:t>Haotian</a:t>
            </a:r>
            <a:r>
              <a:rPr lang="en-US" altLang="zh-CN" i="1" dirty="0">
                <a:solidFill>
                  <a:srgbClr val="222222"/>
                </a:solidFill>
                <a:latin typeface="Tahoma" panose="020B0604030504040204" pitchFamily="34" charset="0"/>
                <a:ea typeface="Tahoma" panose="020B0604030504040204" pitchFamily="34" charset="0"/>
                <a:cs typeface="Tahoma" panose="020B0604030504040204" pitchFamily="34" charset="0"/>
              </a:rPr>
              <a:t> Li </a:t>
            </a:r>
            <a:r>
              <a:rPr lang="en-US" altLang="zh-CN"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et. </a:t>
            </a:r>
            <a:r>
              <a:rPr lang="en-US" altLang="zh-CN" i="1" dirty="0">
                <a:solidFill>
                  <a:srgbClr val="222222"/>
                </a:solidFill>
                <a:latin typeface="Tahoma" panose="020B0604030504040204" pitchFamily="34" charset="0"/>
                <a:ea typeface="Tahoma" panose="020B0604030504040204" pitchFamily="34" charset="0"/>
                <a:cs typeface="Tahoma" panose="020B0604030504040204" pitchFamily="34" charset="0"/>
              </a:rPr>
              <a:t>al, Notable, CHI 2022</a:t>
            </a:r>
            <a:endParaRPr lang="zh-CN" altLang="en-US" dirty="0">
              <a:latin typeface="Tahoma" panose="020B0604030504040204" pitchFamily="34" charset="0"/>
              <a:cs typeface="Tahoma" panose="020B0604030504040204" pitchFamily="34" charset="0"/>
            </a:endParaRPr>
          </a:p>
        </p:txBody>
      </p:sp>
      <p:pic>
        <p:nvPicPr>
          <p:cNvPr id="12" name="图片 11">
            <a:extLst>
              <a:ext uri="{FF2B5EF4-FFF2-40B4-BE49-F238E27FC236}">
                <a16:creationId xmlns:a16="http://schemas.microsoft.com/office/drawing/2014/main" id="{16FDE083-F72C-3C1D-4BC1-8FD92C2AE82B}"/>
              </a:ext>
            </a:extLst>
          </p:cNvPr>
          <p:cNvPicPr>
            <a:picLocks noChangeAspect="1"/>
          </p:cNvPicPr>
          <p:nvPr/>
        </p:nvPicPr>
        <p:blipFill>
          <a:blip r:embed="rId4"/>
          <a:stretch>
            <a:fillRect/>
          </a:stretch>
        </p:blipFill>
        <p:spPr>
          <a:xfrm>
            <a:off x="5453822" y="4652709"/>
            <a:ext cx="921026" cy="853868"/>
          </a:xfrm>
          <a:prstGeom prst="rect">
            <a:avLst/>
          </a:prstGeom>
        </p:spPr>
      </p:pic>
      <p:pic>
        <p:nvPicPr>
          <p:cNvPr id="5" name="图片 4">
            <a:extLst>
              <a:ext uri="{FF2B5EF4-FFF2-40B4-BE49-F238E27FC236}">
                <a16:creationId xmlns:a16="http://schemas.microsoft.com/office/drawing/2014/main" id="{DEBAE2B9-ED16-94CD-1E6A-FA75703B22D6}"/>
              </a:ext>
            </a:extLst>
          </p:cNvPr>
          <p:cNvPicPr>
            <a:picLocks/>
          </p:cNvPicPr>
          <p:nvPr/>
        </p:nvPicPr>
        <p:blipFill>
          <a:blip r:embed="rId5"/>
          <a:stretch>
            <a:fillRect/>
          </a:stretch>
        </p:blipFill>
        <p:spPr>
          <a:xfrm>
            <a:off x="5506720" y="2683078"/>
            <a:ext cx="671976" cy="853868"/>
          </a:xfrm>
          <a:prstGeom prst="rect">
            <a:avLst/>
          </a:prstGeom>
        </p:spPr>
      </p:pic>
      <p:sp>
        <p:nvSpPr>
          <p:cNvPr id="6" name="椭圆 5">
            <a:extLst>
              <a:ext uri="{FF2B5EF4-FFF2-40B4-BE49-F238E27FC236}">
                <a16:creationId xmlns:a16="http://schemas.microsoft.com/office/drawing/2014/main" id="{379BF06F-A5BB-7EBA-A541-EA830DB2EBBF}"/>
              </a:ext>
            </a:extLst>
          </p:cNvPr>
          <p:cNvSpPr/>
          <p:nvPr/>
        </p:nvSpPr>
        <p:spPr>
          <a:xfrm>
            <a:off x="3620125" y="4025787"/>
            <a:ext cx="149902" cy="157397"/>
          </a:xfrm>
          <a:prstGeom prst="ellipse">
            <a:avLst/>
          </a:prstGeom>
          <a:solidFill>
            <a:srgbClr val="4D78A8"/>
          </a:solidFill>
          <a:ln>
            <a:solidFill>
              <a:srgbClr val="4D7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C49FB093-C6F3-8885-9282-5C22E835E665}"/>
              </a:ext>
            </a:extLst>
          </p:cNvPr>
          <p:cNvSpPr txBox="1"/>
          <p:nvPr/>
        </p:nvSpPr>
        <p:spPr>
          <a:xfrm>
            <a:off x="13815191" y="7794714"/>
            <a:ext cx="834259" cy="446276"/>
          </a:xfrm>
          <a:prstGeom prst="rect">
            <a:avLst/>
          </a:prstGeom>
          <a:noFill/>
        </p:spPr>
        <p:txBody>
          <a:bodyPr wrap="square" rtlCol="0">
            <a:spAutoFit/>
          </a:bodyPr>
          <a:lstStyle/>
          <a:p>
            <a:pPr algn="ctr"/>
            <a:r>
              <a:rPr kumimoji="1" lang="en-US" altLang="zh-CN" sz="2300" dirty="0">
                <a:latin typeface="Tahoma" panose="020B0604030504040204" pitchFamily="34" charset="0"/>
                <a:ea typeface="Tahoma" panose="020B0604030504040204" pitchFamily="34" charset="0"/>
                <a:cs typeface="Tahoma" panose="020B0604030504040204" pitchFamily="34" charset="0"/>
              </a:rPr>
              <a:t>6</a:t>
            </a:r>
            <a:endParaRPr kumimoji="1" lang="zh-CN" altLang="en-US" sz="23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687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DFE0F43-D616-7C4F-A68A-0FCC8AAD0543}"/>
              </a:ext>
            </a:extLst>
          </p:cNvPr>
          <p:cNvSpPr>
            <a:spLocks noGrp="1"/>
          </p:cNvSpPr>
          <p:nvPr>
            <p:ph type="body" idx="1"/>
          </p:nvPr>
        </p:nvSpPr>
        <p:spPr>
          <a:xfrm>
            <a:off x="838200" y="1155499"/>
            <a:ext cx="13343313" cy="5830517"/>
          </a:xfrm>
        </p:spPr>
        <p:txBody>
          <a:bodyPr/>
          <a:lstStyle/>
          <a:p>
            <a:r>
              <a:rPr kumimoji="1" lang="en-US" altLang="zh-CN" dirty="0"/>
              <a:t>A</a:t>
            </a:r>
            <a:r>
              <a:rPr kumimoji="1" lang="zh-CN" altLang="en-US" dirty="0"/>
              <a:t> </a:t>
            </a:r>
            <a:r>
              <a:rPr kumimoji="1" lang="en-US" altLang="zh-CN" dirty="0"/>
              <a:t>plugin, </a:t>
            </a:r>
            <a:r>
              <a:rPr kumimoji="1" lang="en-US" altLang="zh-CN" dirty="0" err="1"/>
              <a:t>InkSight</a:t>
            </a:r>
            <a:r>
              <a:rPr kumimoji="1" lang="en-US" altLang="zh-CN" dirty="0"/>
              <a:t>, allowing users to </a:t>
            </a:r>
            <a:r>
              <a:rPr kumimoji="1" lang="en-US" altLang="zh-CN" b="1" dirty="0">
                <a:solidFill>
                  <a:srgbClr val="8C3800"/>
                </a:solidFill>
              </a:rPr>
              <a:t>specify their intent by</a:t>
            </a:r>
            <a:r>
              <a:rPr kumimoji="1" lang="en-US" altLang="zh-CN" dirty="0">
                <a:solidFill>
                  <a:srgbClr val="8C3800"/>
                </a:solidFill>
              </a:rPr>
              <a:t> </a:t>
            </a:r>
            <a:r>
              <a:rPr kumimoji="1" lang="en-US" altLang="zh-CN" b="1" dirty="0">
                <a:solidFill>
                  <a:srgbClr val="8C3800"/>
                </a:solidFill>
              </a:rPr>
              <a:t>sketching</a:t>
            </a:r>
            <a:r>
              <a:rPr kumimoji="1" lang="en-US" altLang="zh-CN" dirty="0"/>
              <a:t> for </a:t>
            </a:r>
            <a:r>
              <a:rPr kumimoji="1" lang="en-US" altLang="zh-CN" b="1" dirty="0">
                <a:solidFill>
                  <a:srgbClr val="8C3800"/>
                </a:solidFill>
              </a:rPr>
              <a:t>documenting chart findings with LLM </a:t>
            </a:r>
            <a:r>
              <a:rPr kumimoji="1" lang="en-US" altLang="zh-CN" dirty="0"/>
              <a:t>in computational notebooks</a:t>
            </a:r>
            <a:endParaRPr kumimoji="1" lang="zh-CN" altLang="en-US" dirty="0"/>
          </a:p>
        </p:txBody>
      </p:sp>
      <p:sp>
        <p:nvSpPr>
          <p:cNvPr id="3" name="标题 2">
            <a:extLst>
              <a:ext uri="{FF2B5EF4-FFF2-40B4-BE49-F238E27FC236}">
                <a16:creationId xmlns:a16="http://schemas.microsoft.com/office/drawing/2014/main" id="{F599605F-780A-6E01-234F-3E1661D92299}"/>
              </a:ext>
            </a:extLst>
          </p:cNvPr>
          <p:cNvSpPr>
            <a:spLocks noGrp="1"/>
          </p:cNvSpPr>
          <p:nvPr>
            <p:ph type="title"/>
          </p:nvPr>
        </p:nvSpPr>
        <p:spPr/>
        <p:txBody>
          <a:bodyPr/>
          <a:lstStyle/>
          <a:p>
            <a:r>
              <a:rPr kumimoji="1" lang="en-US" altLang="zh-CN" dirty="0"/>
              <a:t>Contribution</a:t>
            </a:r>
            <a:endParaRPr kumimoji="1" lang="zh-CN" altLang="en-US" dirty="0"/>
          </a:p>
        </p:txBody>
      </p:sp>
      <p:pic>
        <p:nvPicPr>
          <p:cNvPr id="4" name="图片 3">
            <a:extLst>
              <a:ext uri="{FF2B5EF4-FFF2-40B4-BE49-F238E27FC236}">
                <a16:creationId xmlns:a16="http://schemas.microsoft.com/office/drawing/2014/main" id="{050FC2C0-20E8-D934-B768-7B81B99E7DA7}"/>
              </a:ext>
            </a:extLst>
          </p:cNvPr>
          <p:cNvPicPr>
            <a:picLocks noChangeAspect="1"/>
          </p:cNvPicPr>
          <p:nvPr/>
        </p:nvPicPr>
        <p:blipFill>
          <a:blip r:embed="rId3"/>
          <a:stretch>
            <a:fillRect/>
          </a:stretch>
        </p:blipFill>
        <p:spPr>
          <a:xfrm>
            <a:off x="1053748" y="2624385"/>
            <a:ext cx="13294019" cy="4361631"/>
          </a:xfrm>
          <a:prstGeom prst="rect">
            <a:avLst/>
          </a:prstGeom>
        </p:spPr>
      </p:pic>
      <p:sp>
        <p:nvSpPr>
          <p:cNvPr id="5" name="文本框 4">
            <a:extLst>
              <a:ext uri="{FF2B5EF4-FFF2-40B4-BE49-F238E27FC236}">
                <a16:creationId xmlns:a16="http://schemas.microsoft.com/office/drawing/2014/main" id="{834C17F3-E9B5-E46C-6CD5-6CE94074080D}"/>
              </a:ext>
            </a:extLst>
          </p:cNvPr>
          <p:cNvSpPr txBox="1"/>
          <p:nvPr/>
        </p:nvSpPr>
        <p:spPr>
          <a:xfrm>
            <a:off x="13796141" y="7794714"/>
            <a:ext cx="834259" cy="446276"/>
          </a:xfrm>
          <a:prstGeom prst="rect">
            <a:avLst/>
          </a:prstGeom>
          <a:noFill/>
        </p:spPr>
        <p:txBody>
          <a:bodyPr wrap="square" rtlCol="0">
            <a:spAutoFit/>
          </a:bodyPr>
          <a:lstStyle/>
          <a:p>
            <a:pPr algn="ctr"/>
            <a:r>
              <a:rPr kumimoji="1" lang="en-US" altLang="zh-CN" sz="2300" dirty="0">
                <a:latin typeface="Tahoma" panose="020B0604030504040204" pitchFamily="34" charset="0"/>
                <a:ea typeface="Tahoma" panose="020B0604030504040204" pitchFamily="34" charset="0"/>
                <a:cs typeface="Tahoma" panose="020B0604030504040204" pitchFamily="34" charset="0"/>
              </a:rPr>
              <a:t>7</a:t>
            </a:r>
            <a:endParaRPr kumimoji="1" lang="zh-CN" altLang="en-US" sz="23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53930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5726FA5-6723-6C19-2E35-34B4811C018F}"/>
              </a:ext>
            </a:extLst>
          </p:cNvPr>
          <p:cNvSpPr>
            <a:spLocks noGrp="1"/>
          </p:cNvSpPr>
          <p:nvPr>
            <p:ph type="title"/>
          </p:nvPr>
        </p:nvSpPr>
        <p:spPr/>
        <p:txBody>
          <a:bodyPr/>
          <a:lstStyle/>
          <a:p>
            <a:r>
              <a:rPr kumimoji="1" lang="en-US" altLang="zh-CN" dirty="0"/>
              <a:t>Demo</a:t>
            </a:r>
            <a:endParaRPr kumimoji="1" lang="zh-CN" altLang="en-US" dirty="0"/>
          </a:p>
        </p:txBody>
      </p:sp>
      <p:pic>
        <p:nvPicPr>
          <p:cNvPr id="5" name="usages_">
            <a:hlinkClick r:id="" action="ppaction://media"/>
            <a:extLst>
              <a:ext uri="{FF2B5EF4-FFF2-40B4-BE49-F238E27FC236}">
                <a16:creationId xmlns:a16="http://schemas.microsoft.com/office/drawing/2014/main" id="{43F5968E-45F2-304D-6D87-72F8AD0A77A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83326" y="1052099"/>
            <a:ext cx="11063748" cy="7176485"/>
          </a:xfrm>
          <a:prstGeom prst="rect">
            <a:avLst/>
          </a:prstGeom>
        </p:spPr>
      </p:pic>
      <p:sp>
        <p:nvSpPr>
          <p:cNvPr id="6" name="矩形 5">
            <a:extLst>
              <a:ext uri="{FF2B5EF4-FFF2-40B4-BE49-F238E27FC236}">
                <a16:creationId xmlns:a16="http://schemas.microsoft.com/office/drawing/2014/main" id="{7F57DCB8-19EC-9055-1372-A2F575240067}"/>
              </a:ext>
            </a:extLst>
          </p:cNvPr>
          <p:cNvSpPr/>
          <p:nvPr/>
        </p:nvSpPr>
        <p:spPr>
          <a:xfrm>
            <a:off x="1489587" y="938783"/>
            <a:ext cx="11577484" cy="384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1F490B6B-E5FD-B63D-BEED-308E5FD5920C}"/>
              </a:ext>
            </a:extLst>
          </p:cNvPr>
          <p:cNvSpPr txBox="1"/>
          <p:nvPr/>
        </p:nvSpPr>
        <p:spPr>
          <a:xfrm>
            <a:off x="13796141" y="7794714"/>
            <a:ext cx="834259" cy="446276"/>
          </a:xfrm>
          <a:prstGeom prst="rect">
            <a:avLst/>
          </a:prstGeom>
          <a:noFill/>
        </p:spPr>
        <p:txBody>
          <a:bodyPr wrap="square" rtlCol="0">
            <a:spAutoFit/>
          </a:bodyPr>
          <a:lstStyle/>
          <a:p>
            <a:pPr algn="ctr"/>
            <a:r>
              <a:rPr kumimoji="1" lang="en-US" altLang="zh-CN" sz="2300" dirty="0">
                <a:latin typeface="Tahoma" panose="020B0604030504040204" pitchFamily="34" charset="0"/>
                <a:ea typeface="Tahoma" panose="020B0604030504040204" pitchFamily="34" charset="0"/>
                <a:cs typeface="Tahoma" panose="020B0604030504040204" pitchFamily="34" charset="0"/>
              </a:rPr>
              <a:t>8</a:t>
            </a:r>
            <a:endParaRPr kumimoji="1" lang="zh-CN" altLang="en-US" sz="23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7161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53AEC07-2145-E616-75C7-9E84729219B2}"/>
              </a:ext>
            </a:extLst>
          </p:cNvPr>
          <p:cNvSpPr>
            <a:spLocks noGrp="1"/>
          </p:cNvSpPr>
          <p:nvPr>
            <p:ph type="title"/>
          </p:nvPr>
        </p:nvSpPr>
        <p:spPr/>
        <p:txBody>
          <a:bodyPr/>
          <a:lstStyle/>
          <a:p>
            <a:r>
              <a:rPr kumimoji="1" lang="en-US" altLang="zh-CN" dirty="0"/>
              <a:t>Workflow</a:t>
            </a:r>
            <a:endParaRPr kumimoji="1" lang="zh-CN" altLang="en-US" dirty="0"/>
          </a:p>
        </p:txBody>
      </p:sp>
      <p:pic>
        <p:nvPicPr>
          <p:cNvPr id="4" name="图片 3">
            <a:extLst>
              <a:ext uri="{FF2B5EF4-FFF2-40B4-BE49-F238E27FC236}">
                <a16:creationId xmlns:a16="http://schemas.microsoft.com/office/drawing/2014/main" id="{0EB13CB7-D5DA-A973-FDC4-FA42A0DD4E99}"/>
              </a:ext>
            </a:extLst>
          </p:cNvPr>
          <p:cNvPicPr>
            <a:picLocks noChangeAspect="1"/>
          </p:cNvPicPr>
          <p:nvPr/>
        </p:nvPicPr>
        <p:blipFill rotWithShape="1">
          <a:blip r:embed="rId3"/>
          <a:srcRect l="57736" t="6656" r="3399" b="3822"/>
          <a:stretch/>
        </p:blipFill>
        <p:spPr>
          <a:xfrm>
            <a:off x="4333943" y="2006098"/>
            <a:ext cx="3020673" cy="3926760"/>
          </a:xfrm>
          <a:prstGeom prst="rect">
            <a:avLst/>
          </a:prstGeom>
        </p:spPr>
      </p:pic>
      <p:pic>
        <p:nvPicPr>
          <p:cNvPr id="5" name="图片 4">
            <a:extLst>
              <a:ext uri="{FF2B5EF4-FFF2-40B4-BE49-F238E27FC236}">
                <a16:creationId xmlns:a16="http://schemas.microsoft.com/office/drawing/2014/main" id="{57AED157-88E4-21CC-7610-4803D7EF33BD}"/>
              </a:ext>
            </a:extLst>
          </p:cNvPr>
          <p:cNvPicPr>
            <a:picLocks noChangeAspect="1"/>
          </p:cNvPicPr>
          <p:nvPr/>
        </p:nvPicPr>
        <p:blipFill rotWithShape="1">
          <a:blip r:embed="rId4"/>
          <a:srcRect r="1916"/>
          <a:stretch/>
        </p:blipFill>
        <p:spPr>
          <a:xfrm>
            <a:off x="838200" y="1883749"/>
            <a:ext cx="2722057" cy="4049110"/>
          </a:xfrm>
          <a:prstGeom prst="rect">
            <a:avLst/>
          </a:prstGeom>
        </p:spPr>
      </p:pic>
      <p:pic>
        <p:nvPicPr>
          <p:cNvPr id="6" name="图片 5">
            <a:extLst>
              <a:ext uri="{FF2B5EF4-FFF2-40B4-BE49-F238E27FC236}">
                <a16:creationId xmlns:a16="http://schemas.microsoft.com/office/drawing/2014/main" id="{AF130D3D-6802-7004-CA2F-72A00ED69991}"/>
              </a:ext>
            </a:extLst>
          </p:cNvPr>
          <p:cNvPicPr>
            <a:picLocks noChangeAspect="1"/>
          </p:cNvPicPr>
          <p:nvPr/>
        </p:nvPicPr>
        <p:blipFill>
          <a:blip r:embed="rId5"/>
          <a:srcRect/>
          <a:stretch/>
        </p:blipFill>
        <p:spPr>
          <a:xfrm>
            <a:off x="8027940" y="2006098"/>
            <a:ext cx="6273508" cy="4217404"/>
          </a:xfrm>
          <a:prstGeom prst="rect">
            <a:avLst/>
          </a:prstGeom>
        </p:spPr>
      </p:pic>
      <p:sp>
        <p:nvSpPr>
          <p:cNvPr id="7" name="文本占位符 1">
            <a:extLst>
              <a:ext uri="{FF2B5EF4-FFF2-40B4-BE49-F238E27FC236}">
                <a16:creationId xmlns:a16="http://schemas.microsoft.com/office/drawing/2014/main" id="{5EC4D897-E7F5-A018-8652-CF5F73B1F2B8}"/>
              </a:ext>
            </a:extLst>
          </p:cNvPr>
          <p:cNvSpPr txBox="1">
            <a:spLocks/>
          </p:cNvSpPr>
          <p:nvPr/>
        </p:nvSpPr>
        <p:spPr>
          <a:xfrm>
            <a:off x="758756" y="5997501"/>
            <a:ext cx="3237739" cy="604156"/>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lgn="ctr">
              <a:buFont typeface="Tahoma"/>
              <a:buNone/>
            </a:pPr>
            <a:r>
              <a:rPr kumimoji="1" lang="en-US" altLang="zh-CN" sz="2300" dirty="0"/>
              <a:t>User</a:t>
            </a:r>
            <a:r>
              <a:rPr kumimoji="1" lang="zh-CN" altLang="en-US" sz="2300" dirty="0"/>
              <a:t> </a:t>
            </a:r>
            <a:r>
              <a:rPr kumimoji="1" lang="en-US" altLang="zh-CN" sz="2300" dirty="0"/>
              <a:t>Input</a:t>
            </a:r>
          </a:p>
          <a:p>
            <a:pPr marL="57150" indent="0" algn="ctr">
              <a:buFont typeface="Tahoma"/>
              <a:buNone/>
            </a:pPr>
            <a:r>
              <a:rPr kumimoji="1" lang="en-US" altLang="zh-CN" sz="2300" dirty="0"/>
              <a:t>Visualization &amp; Sketch</a:t>
            </a:r>
            <a:endParaRPr kumimoji="1" lang="zh-CN" altLang="en-US" sz="2300" dirty="0"/>
          </a:p>
        </p:txBody>
      </p:sp>
      <p:sp>
        <p:nvSpPr>
          <p:cNvPr id="8" name="文本占位符 1">
            <a:extLst>
              <a:ext uri="{FF2B5EF4-FFF2-40B4-BE49-F238E27FC236}">
                <a16:creationId xmlns:a16="http://schemas.microsoft.com/office/drawing/2014/main" id="{F0772E42-8EC7-59A4-6AE1-01CA33937E12}"/>
              </a:ext>
            </a:extLst>
          </p:cNvPr>
          <p:cNvSpPr txBox="1">
            <a:spLocks/>
          </p:cNvSpPr>
          <p:nvPr/>
        </p:nvSpPr>
        <p:spPr>
          <a:xfrm>
            <a:off x="8950778" y="5997501"/>
            <a:ext cx="4841422" cy="604156"/>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buFont typeface="Tahoma"/>
              <a:buNone/>
            </a:pPr>
            <a:r>
              <a:rPr kumimoji="1" lang="en-US" altLang="zh-CN" sz="2300" dirty="0"/>
              <a:t>Generated documentation</a:t>
            </a:r>
            <a:endParaRPr kumimoji="1" lang="zh-CN" altLang="en-US" sz="2300" dirty="0"/>
          </a:p>
        </p:txBody>
      </p:sp>
      <p:sp>
        <p:nvSpPr>
          <p:cNvPr id="9" name="右箭头 8">
            <a:extLst>
              <a:ext uri="{FF2B5EF4-FFF2-40B4-BE49-F238E27FC236}">
                <a16:creationId xmlns:a16="http://schemas.microsoft.com/office/drawing/2014/main" id="{CE09C620-4426-A718-5289-5685029D588B}"/>
              </a:ext>
            </a:extLst>
          </p:cNvPr>
          <p:cNvSpPr/>
          <p:nvPr/>
        </p:nvSpPr>
        <p:spPr>
          <a:xfrm>
            <a:off x="3692056" y="3502424"/>
            <a:ext cx="590490" cy="304800"/>
          </a:xfrm>
          <a:prstGeom prst="rightArrow">
            <a:avLst/>
          </a:prstGeom>
          <a:solidFill>
            <a:srgbClr val="8C3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右箭头 9">
            <a:extLst>
              <a:ext uri="{FF2B5EF4-FFF2-40B4-BE49-F238E27FC236}">
                <a16:creationId xmlns:a16="http://schemas.microsoft.com/office/drawing/2014/main" id="{F6516451-F0B0-3E21-3671-8F495F398856}"/>
              </a:ext>
            </a:extLst>
          </p:cNvPr>
          <p:cNvSpPr/>
          <p:nvPr/>
        </p:nvSpPr>
        <p:spPr>
          <a:xfrm>
            <a:off x="7437450" y="3519357"/>
            <a:ext cx="590490" cy="304800"/>
          </a:xfrm>
          <a:prstGeom prst="rightArrow">
            <a:avLst/>
          </a:prstGeom>
          <a:solidFill>
            <a:srgbClr val="8C3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占位符 1">
            <a:extLst>
              <a:ext uri="{FF2B5EF4-FFF2-40B4-BE49-F238E27FC236}">
                <a16:creationId xmlns:a16="http://schemas.microsoft.com/office/drawing/2014/main" id="{27D63DAE-3140-3F82-B011-EF91B980C987}"/>
              </a:ext>
            </a:extLst>
          </p:cNvPr>
          <p:cNvSpPr txBox="1">
            <a:spLocks/>
          </p:cNvSpPr>
          <p:nvPr/>
        </p:nvSpPr>
        <p:spPr>
          <a:xfrm>
            <a:off x="4238345" y="5997501"/>
            <a:ext cx="3237739" cy="604156"/>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lgn="ctr">
              <a:buFont typeface="Tahoma"/>
              <a:buNone/>
            </a:pPr>
            <a:r>
              <a:rPr kumimoji="1" lang="en-US" altLang="zh-CN" sz="2300" dirty="0"/>
              <a:t>Computation module</a:t>
            </a:r>
            <a:endParaRPr kumimoji="1" lang="zh-CN" altLang="en-US" sz="2300" dirty="0"/>
          </a:p>
        </p:txBody>
      </p:sp>
      <p:sp>
        <p:nvSpPr>
          <p:cNvPr id="12" name="矩形 11">
            <a:extLst>
              <a:ext uri="{FF2B5EF4-FFF2-40B4-BE49-F238E27FC236}">
                <a16:creationId xmlns:a16="http://schemas.microsoft.com/office/drawing/2014/main" id="{7B7EDF5D-6244-9464-02B7-79FCD5A0D888}"/>
              </a:ext>
            </a:extLst>
          </p:cNvPr>
          <p:cNvSpPr/>
          <p:nvPr/>
        </p:nvSpPr>
        <p:spPr>
          <a:xfrm>
            <a:off x="616226" y="1470991"/>
            <a:ext cx="3380269" cy="5665305"/>
          </a:xfrm>
          <a:prstGeom prst="rect">
            <a:avLst/>
          </a:prstGeom>
          <a:noFill/>
          <a:ln w="38100">
            <a:solidFill>
              <a:srgbClr val="8C3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D877A6E4-FE54-C12A-CA36-104E7FE028A6}"/>
              </a:ext>
            </a:extLst>
          </p:cNvPr>
          <p:cNvSpPr txBox="1"/>
          <p:nvPr/>
        </p:nvSpPr>
        <p:spPr>
          <a:xfrm>
            <a:off x="13796141" y="7794714"/>
            <a:ext cx="834259" cy="446276"/>
          </a:xfrm>
          <a:prstGeom prst="rect">
            <a:avLst/>
          </a:prstGeom>
          <a:noFill/>
        </p:spPr>
        <p:txBody>
          <a:bodyPr wrap="square" rtlCol="0">
            <a:spAutoFit/>
          </a:bodyPr>
          <a:lstStyle/>
          <a:p>
            <a:pPr algn="ctr"/>
            <a:r>
              <a:rPr kumimoji="1" lang="en-US" altLang="zh-CN" sz="2300" dirty="0">
                <a:latin typeface="Tahoma" panose="020B0604030504040204" pitchFamily="34" charset="0"/>
                <a:ea typeface="Tahoma" panose="020B0604030504040204" pitchFamily="34" charset="0"/>
                <a:cs typeface="Tahoma" panose="020B0604030504040204" pitchFamily="34" charset="0"/>
              </a:rPr>
              <a:t>9</a:t>
            </a:r>
            <a:endParaRPr kumimoji="1" lang="zh-CN" altLang="en-US" sz="23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2399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Blank Presentation">
  <a:themeElements>
    <a:clrScheme name="VIS-22">
      <a:dk1>
        <a:srgbClr val="1D3160"/>
      </a:dk1>
      <a:lt1>
        <a:srgbClr val="2473B6"/>
      </a:lt1>
      <a:dk2>
        <a:srgbClr val="000000"/>
      </a:dk2>
      <a:lt2>
        <a:srgbClr val="FFFFFF"/>
      </a:lt2>
      <a:accent1>
        <a:srgbClr val="A30B35"/>
      </a:accent1>
      <a:accent2>
        <a:srgbClr val="F15822"/>
      </a:accent2>
      <a:accent3>
        <a:srgbClr val="FDBB30"/>
      </a:accent3>
      <a:accent4>
        <a:srgbClr val="FFFFFF"/>
      </a:accent4>
      <a:accent5>
        <a:srgbClr val="FFFFFF"/>
      </a:accent5>
      <a:accent6>
        <a:srgbClr val="FFFFF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24052</TotalTime>
  <Words>2126</Words>
  <Application>Microsoft Macintosh PowerPoint</Application>
  <PresentationFormat>自定义</PresentationFormat>
  <Paragraphs>250</Paragraphs>
  <Slides>26</Slides>
  <Notes>25</Notes>
  <HiddenSlides>1</HiddenSlides>
  <MMClips>6</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26</vt:i4>
      </vt:variant>
    </vt:vector>
  </HeadingPairs>
  <TitlesOfParts>
    <vt:vector size="33" baseType="lpstr">
      <vt:lpstr>Tahoma</vt:lpstr>
      <vt:lpstr>-apple-system</vt:lpstr>
      <vt:lpstr>Helvetica</vt:lpstr>
      <vt:lpstr>Arial</vt:lpstr>
      <vt:lpstr>Calibri</vt:lpstr>
      <vt:lpstr>Wingdings</vt:lpstr>
      <vt:lpstr>Blank Presentation</vt:lpstr>
      <vt:lpstr>InkSight: Leveraging Sketch Interaction for Documenting Chart Findings in Computational Notebooks</vt:lpstr>
      <vt:lpstr>Background</vt:lpstr>
      <vt:lpstr>Background</vt:lpstr>
      <vt:lpstr>Background</vt:lpstr>
      <vt:lpstr>Related Work</vt:lpstr>
      <vt:lpstr>Related Work</vt:lpstr>
      <vt:lpstr>Contribution</vt:lpstr>
      <vt:lpstr>Demo</vt:lpstr>
      <vt:lpstr>Workflow</vt:lpstr>
      <vt:lpstr>Workflow – User Input</vt:lpstr>
      <vt:lpstr>Workflow – Sketch Identification</vt:lpstr>
      <vt:lpstr>Workflow – Intent Inference</vt:lpstr>
      <vt:lpstr>Workflow – Intent Inference </vt:lpstr>
      <vt:lpstr>Workflow – Finding Documentation Generation</vt:lpstr>
      <vt:lpstr>Workflow</vt:lpstr>
      <vt:lpstr>Workflow – Refinement </vt:lpstr>
      <vt:lpstr>User Study</vt:lpstr>
      <vt:lpstr>User Study – Quantitative Result</vt:lpstr>
      <vt:lpstr>User Study – Qualitative Result</vt:lpstr>
      <vt:lpstr>User Study – Qualitative Result</vt:lpstr>
      <vt:lpstr>User Study – Qualitative Result</vt:lpstr>
      <vt:lpstr>User Study – Qualitative Result</vt:lpstr>
      <vt:lpstr>User Study – Qualitative Result</vt:lpstr>
      <vt:lpstr>Limitations &amp; Future Work</vt:lpstr>
      <vt:lpstr>Limitations &amp; Future Work</vt:lpstr>
      <vt:lpstr>Leveraging Sketch Interaction for Documenting Chart Findings  in Computational Notebooks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InkSight: Leveraging Sketch Interaction for Documenting Chart Findings in Computational Notebooks</dc:title>
  <cp:lastModifiedBy>LIN Yanna</cp:lastModifiedBy>
  <cp:revision>30</cp:revision>
  <dcterms:created xsi:type="dcterms:W3CDTF">2021-06-16T18:32:57Z</dcterms:created>
  <dcterms:modified xsi:type="dcterms:W3CDTF">2023-12-09T03:08:01Z</dcterms:modified>
</cp:coreProperties>
</file>