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8"/>
  </p:notesMasterIdLst>
  <p:sldIdLst>
    <p:sldId id="293" r:id="rId2"/>
    <p:sldId id="263" r:id="rId3"/>
    <p:sldId id="424" r:id="rId4"/>
    <p:sldId id="435" r:id="rId5"/>
    <p:sldId id="436" r:id="rId6"/>
    <p:sldId id="437" r:id="rId7"/>
    <p:sldId id="448" r:id="rId8"/>
    <p:sldId id="275" r:id="rId9"/>
    <p:sldId id="284" r:id="rId10"/>
    <p:sldId id="426" r:id="rId11"/>
    <p:sldId id="394" r:id="rId12"/>
    <p:sldId id="442" r:id="rId13"/>
    <p:sldId id="444" r:id="rId14"/>
    <p:sldId id="405" r:id="rId15"/>
    <p:sldId id="451" r:id="rId16"/>
    <p:sldId id="445" r:id="rId17"/>
    <p:sldId id="406" r:id="rId18"/>
    <p:sldId id="446" r:id="rId19"/>
    <p:sldId id="415" r:id="rId20"/>
    <p:sldId id="453" r:id="rId21"/>
    <p:sldId id="430" r:id="rId22"/>
    <p:sldId id="416" r:id="rId23"/>
    <p:sldId id="461" r:id="rId24"/>
    <p:sldId id="456" r:id="rId25"/>
    <p:sldId id="457" r:id="rId26"/>
    <p:sldId id="460" r:id="rId27"/>
  </p:sldIdLst>
  <p:sldSz cx="14630400" cy="8229600"/>
  <p:notesSz cx="6858000" cy="9144000"/>
  <p:embeddedFontLst>
    <p:embeddedFont>
      <p:font typeface="Avenir Book" panose="02000503020000020003" pitchFamily="2" charset="0"/>
      <p:regular r:id="rId29"/>
      <p:italic r:id="rId30"/>
    </p:embeddedFont>
    <p:embeddedFont>
      <p:font typeface="Calibri" panose="020F0502020204030204" pitchFamily="34" charset="0"/>
      <p:regular r:id="rId31"/>
      <p:bold r:id="rId32"/>
      <p:italic r:id="rId33"/>
      <p:boldItalic r:id="rId34"/>
    </p:embeddedFont>
    <p:embeddedFont>
      <p:font typeface="Tahoma" panose="020B0604030504040204" pitchFamily="34" charset="0"/>
      <p:regular r:id="rId35"/>
      <p:bold r:id="rId3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592">
          <p15:clr>
            <a:srgbClr val="000000"/>
          </p15:clr>
        </p15:guide>
        <p15:guide id="2" orient="horz" pos="2784">
          <p15:clr>
            <a:srgbClr val="000000"/>
          </p15:clr>
        </p15:guide>
        <p15:guide id="3" pos="528">
          <p15:clr>
            <a:srgbClr val="000000"/>
          </p15:clr>
        </p15:guide>
        <p15:guide id="4" pos="8688">
          <p15:clr>
            <a:srgbClr val="000000"/>
          </p15:clr>
        </p15:guide>
        <p15:guide id="5" pos="6432">
          <p15:clr>
            <a:srgbClr val="000000"/>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59" roundtripDataSignature="AMtx7mhrt7OXSRvNoIxoXbb63s+qTadPNw=="/>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EE3F5"/>
    <a:srgbClr val="8C3800"/>
    <a:srgbClr val="8C37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391"/>
    <p:restoredTop sz="74617"/>
  </p:normalViewPr>
  <p:slideViewPr>
    <p:cSldViewPr snapToGrid="0">
      <p:cViewPr varScale="1">
        <p:scale>
          <a:sx n="129" d="100"/>
          <a:sy n="129" d="100"/>
        </p:scale>
        <p:origin x="344" y="192"/>
      </p:cViewPr>
      <p:guideLst>
        <p:guide orient="horz" pos="2592"/>
        <p:guide orient="horz" pos="2784"/>
        <p:guide pos="528"/>
        <p:guide pos="8688"/>
        <p:guide pos="6432"/>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font" Target="fonts/font6.fntdata"/><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1.fntdata"/><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4.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36" Type="http://schemas.openxmlformats.org/officeDocument/2006/relationships/font" Target="fonts/font8.fntdata"/><Relationship Id="rId61"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3.fntdata"/><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2.fntdata"/><Relationship Id="rId35" Type="http://schemas.openxmlformats.org/officeDocument/2006/relationships/font" Target="fonts/font7.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5.fntdata"/><Relationship Id="rId59" Type="http://customschemas.google.com/relationships/presentationmetadata" Target="meta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34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34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34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34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34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34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34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34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34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34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34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34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34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34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34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34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34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34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34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34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34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34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34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34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6791819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altLang="zh-CN" dirty="0"/>
              <a:t>Then, we proceeded with feature engineering to distill key features from the dataset.</a:t>
            </a:r>
            <a:endParaRPr kumimoji="1" lang="zh-CN" altLang="en-US" dirty="0"/>
          </a:p>
          <a:p>
            <a:endParaRPr kumimoji="1" lang="zh-CN" altLang="en-US" dirty="0"/>
          </a:p>
        </p:txBody>
      </p:sp>
      <p:sp>
        <p:nvSpPr>
          <p:cNvPr id="4" name="灯片编号占位符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10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5451245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First, </a:t>
            </a:r>
            <a:r>
              <a:rPr lang="en-US" altLang="zh-CN" dirty="0" err="1"/>
              <a:t>DMiner</a:t>
            </a:r>
            <a:r>
              <a:rPr lang="en-US" altLang="zh-CN" dirty="0"/>
              <a:t> extract the rich information from the workbooks, such as mark type, encodings, positions and so on.</a:t>
            </a:r>
          </a:p>
        </p:txBody>
      </p:sp>
      <p:sp>
        <p:nvSpPr>
          <p:cNvPr id="4" name="灯片编号占位符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11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7333230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lnSpcReduction="10000"/>
          </a:bodyPr>
          <a:lstStyle/>
          <a:p>
            <a:pPr algn="l"/>
            <a:r>
              <a:rPr lang="en-US" altLang="zh-CN" b="0" i="0" u="none" strike="noStrike" dirty="0">
                <a:solidFill>
                  <a:srgbClr val="374151"/>
                </a:solidFill>
                <a:effectLst/>
                <a:latin typeface="Söhne"/>
              </a:rPr>
              <a:t>Based</a:t>
            </a:r>
            <a:r>
              <a:rPr lang="zh-CN" altLang="en-US" b="0" i="0" u="none" strike="noStrike" dirty="0">
                <a:solidFill>
                  <a:srgbClr val="374151"/>
                </a:solidFill>
                <a:effectLst/>
                <a:latin typeface="Söhne"/>
              </a:rPr>
              <a:t> </a:t>
            </a:r>
            <a:r>
              <a:rPr lang="en-US" altLang="zh-CN" b="0" i="0" u="none" strike="noStrike" dirty="0">
                <a:solidFill>
                  <a:srgbClr val="374151"/>
                </a:solidFill>
                <a:effectLst/>
                <a:latin typeface="Söhne"/>
              </a:rPr>
              <a:t>on the rich information, </a:t>
            </a:r>
            <a:r>
              <a:rPr lang="en-US" altLang="zh-CN" b="0" i="0" u="none" strike="noStrike" dirty="0" err="1">
                <a:solidFill>
                  <a:srgbClr val="374151"/>
                </a:solidFill>
                <a:effectLst/>
                <a:latin typeface="Söhne"/>
              </a:rPr>
              <a:t>Dminer</a:t>
            </a:r>
            <a:r>
              <a:rPr lang="en-US" altLang="zh-CN" b="0" i="0" u="none" strike="noStrike" dirty="0">
                <a:solidFill>
                  <a:srgbClr val="374151"/>
                </a:solidFill>
                <a:effectLst/>
                <a:latin typeface="Söhne"/>
              </a:rPr>
              <a:t> further proceed to extract two primary categories of features: single-view and pairwise-view features.</a:t>
            </a:r>
          </a:p>
          <a:p>
            <a:pPr algn="l"/>
            <a:endParaRPr lang="en-US" altLang="zh-CN" b="0" i="0" u="none" strike="noStrike" dirty="0">
              <a:solidFill>
                <a:srgbClr val="374151"/>
              </a:solidFill>
              <a:effectLst/>
              <a:latin typeface="Söhne"/>
            </a:endParaRPr>
          </a:p>
          <a:p>
            <a:pPr algn="l"/>
            <a:r>
              <a:rPr lang="en-US" altLang="zh-CN" b="0" i="0" u="none" strike="noStrike" dirty="0">
                <a:solidFill>
                  <a:srgbClr val="374151"/>
                </a:solidFill>
                <a:effectLst/>
                <a:latin typeface="Söhne"/>
              </a:rPr>
              <a:t>The single-view features includes the data and encoding features, which describe the utilized data columns of the view and their correspondence to different visualization channels, such as the number of used data columns and the mark type. </a:t>
            </a:r>
          </a:p>
          <a:p>
            <a:pPr algn="l"/>
            <a:r>
              <a:rPr lang="en-US" altLang="zh-CN" b="0" i="0" u="none" strike="noStrike" dirty="0">
                <a:solidFill>
                  <a:srgbClr val="374151"/>
                </a:solidFill>
                <a:effectLst/>
                <a:latin typeface="Söhne"/>
              </a:rPr>
              <a:t>And also the arrangement features, which detail the position of the view within the dashboard.</a:t>
            </a:r>
            <a:endParaRPr lang="en-US" altLang="zh-CN" dirty="0"/>
          </a:p>
          <a:p>
            <a:endParaRPr lang="en-US" altLang="zh-CN" dirty="0"/>
          </a:p>
          <a:p>
            <a:r>
              <a:rPr lang="en-US" altLang="zh-CN" b="0" i="0" u="none" strike="noStrike" dirty="0">
                <a:solidFill>
                  <a:srgbClr val="374151"/>
                </a:solidFill>
                <a:effectLst/>
                <a:latin typeface="Söhne"/>
              </a:rPr>
              <a:t>For the pairwise-view features, they are derived from the single-view features to describe the relationship of view pairs. </a:t>
            </a:r>
          </a:p>
          <a:p>
            <a:r>
              <a:rPr lang="en-US" altLang="zh-CN" b="0" i="0" u="none" strike="noStrike" dirty="0">
                <a:solidFill>
                  <a:srgbClr val="374151"/>
                </a:solidFill>
                <a:effectLst/>
                <a:latin typeface="Söhne"/>
              </a:rPr>
              <a:t>Specifically, Data and encoding relationship features describes whether two views share the same mark types or if the data columns in one view are a subset of another. </a:t>
            </a:r>
          </a:p>
          <a:p>
            <a:r>
              <a:rPr lang="en-US" altLang="zh-CN" b="0" i="0" u="none" strike="noStrike" dirty="0">
                <a:solidFill>
                  <a:srgbClr val="374151"/>
                </a:solidFill>
                <a:effectLst/>
                <a:latin typeface="Söhne"/>
              </a:rPr>
              <a:t>the arrangement relationship determines if one view is neighborhood to the other. </a:t>
            </a:r>
          </a:p>
          <a:p>
            <a:r>
              <a:rPr lang="en-US" altLang="zh-CN" b="0" i="0" u="none" strike="noStrike" dirty="0">
                <a:solidFill>
                  <a:srgbClr val="374151"/>
                </a:solidFill>
                <a:effectLst/>
                <a:latin typeface="Söhne"/>
              </a:rPr>
              <a:t>Furthermore, coordination feature describes the type of interaction the two views share.</a:t>
            </a:r>
          </a:p>
        </p:txBody>
      </p:sp>
      <p:sp>
        <p:nvSpPr>
          <p:cNvPr id="4" name="灯片编号占位符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12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8968501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1" lang="en-US" altLang="zh-CN" dirty="0"/>
              <a:t>Moving on, with these extracted features in hand, </a:t>
            </a:r>
            <a:r>
              <a:rPr kumimoji="1" lang="en-US" altLang="zh-CN" dirty="0" err="1"/>
              <a:t>DMiner</a:t>
            </a:r>
            <a:r>
              <a:rPr kumimoji="1" lang="en-US" altLang="zh-CN" dirty="0"/>
              <a:t> then proceeds to mine design rules.</a:t>
            </a:r>
          </a:p>
        </p:txBody>
      </p:sp>
      <p:sp>
        <p:nvSpPr>
          <p:cNvPr id="4" name="灯片编号占位符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13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8552927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Prior theoretical work has shown that features related to data and encoding are critical to dashboard arrangement and coordination.</a:t>
            </a:r>
          </a:p>
          <a:p>
            <a:r>
              <a:rPr lang="en-US" altLang="zh-CN" dirty="0"/>
              <a:t>Furthermore, arrangement and coordination are inherently interconnected.</a:t>
            </a:r>
          </a:p>
          <a:p>
            <a:r>
              <a:rPr lang="en-US" altLang="zh-CN" dirty="0"/>
              <a:t>Thus, we build the mapping relationship between these features.</a:t>
            </a:r>
          </a:p>
        </p:txBody>
      </p:sp>
      <p:sp>
        <p:nvSpPr>
          <p:cNvPr id="4" name="灯片编号占位符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14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8461284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We then adopt the </a:t>
            </a:r>
            <a:r>
              <a:rPr kumimoji="1" lang="en-US" altLang="zh-CN" sz="1200" dirty="0"/>
              <a:t>associated rule mining</a:t>
            </a:r>
            <a:r>
              <a:rPr kumimoji="1" lang="zh-CN" altLang="en-US" sz="1200" dirty="0"/>
              <a:t> </a:t>
            </a:r>
            <a:r>
              <a:rPr kumimoji="1" lang="en-US" altLang="zh-CN" sz="1200" dirty="0"/>
              <a:t>algorithm to get design rules.</a:t>
            </a:r>
          </a:p>
          <a:p>
            <a:r>
              <a:rPr lang="en-US" altLang="zh-CN" dirty="0"/>
              <a:t>This is one example rule, which suggests that </a:t>
            </a:r>
            <a:r>
              <a:rPr lang="en-US" altLang="zh-CN" b="0" i="0" u="none" strike="noStrike" dirty="0">
                <a:solidFill>
                  <a:srgbClr val="374151"/>
                </a:solidFill>
                <a:effectLst/>
                <a:latin typeface="Söhne"/>
              </a:rPr>
              <a:t>"If View B utilizes fewer data columns than View D, then View D should be positioned on the bottom right of View B." </a:t>
            </a:r>
          </a:p>
          <a:p>
            <a:r>
              <a:rPr lang="en-US" altLang="zh-CN" b="0" i="0" u="none" strike="noStrike" dirty="0">
                <a:solidFill>
                  <a:srgbClr val="374151"/>
                </a:solidFill>
                <a:effectLst/>
                <a:latin typeface="Söhne"/>
              </a:rPr>
              <a:t>During our expert study, experts explained that View B with fewer data columns is a simpler view, which is more likely to be an overview, thus should be on the left of view D. </a:t>
            </a:r>
          </a:p>
          <a:p>
            <a:r>
              <a:rPr lang="en-US" altLang="zh-CN" b="0" i="0" u="none" strike="noStrike" dirty="0">
                <a:solidFill>
                  <a:srgbClr val="374151"/>
                </a:solidFill>
                <a:effectLst/>
                <a:latin typeface="Söhne"/>
              </a:rPr>
              <a:t>Thus, they think this rule logical, aligning with the design guidelines of 'overview first, details on demand'."</a:t>
            </a:r>
            <a:endParaRPr lang="en-US" altLang="zh-CN" dirty="0"/>
          </a:p>
        </p:txBody>
      </p:sp>
      <p:sp>
        <p:nvSpPr>
          <p:cNvPr id="4" name="灯片编号占位符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15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6984768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altLang="zh-CN" dirty="0"/>
              <a:t>Then, we proceeded to the </a:t>
            </a:r>
            <a:r>
              <a:rPr lang="en-US" altLang="zh-CN" dirty="0" err="1"/>
              <a:t>recommmendet</a:t>
            </a:r>
            <a:endParaRPr kumimoji="1" lang="zh-CN" altLang="en-US" dirty="0"/>
          </a:p>
        </p:txBody>
      </p:sp>
      <p:sp>
        <p:nvSpPr>
          <p:cNvPr id="4" name="灯片编号占位符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16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0980717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Given multiple visualizations, </a:t>
            </a:r>
            <a:r>
              <a:rPr lang="en-US" altLang="zh-CN" dirty="0" err="1"/>
              <a:t>DMiner</a:t>
            </a:r>
            <a:r>
              <a:rPr lang="en-US" altLang="zh-CN" dirty="0"/>
              <a:t> explores all potential arrangements and coordination as candidates.</a:t>
            </a:r>
          </a:p>
          <a:p>
            <a:r>
              <a:rPr lang="en-US" altLang="zh-CN" dirty="0"/>
              <a:t>The final recommendation is the candidate that aligns with most mined design rules.</a:t>
            </a:r>
          </a:p>
        </p:txBody>
      </p:sp>
      <p:sp>
        <p:nvSpPr>
          <p:cNvPr id="4" name="灯片编号占位符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17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9338683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altLang="zh-CN" dirty="0"/>
              <a:t>In summary, </a:t>
            </a:r>
            <a:r>
              <a:rPr lang="en-US" altLang="zh-CN" dirty="0" err="1"/>
              <a:t>DMiner</a:t>
            </a:r>
            <a:r>
              <a:rPr lang="en-US" altLang="zh-CN" dirty="0"/>
              <a:t> presents a comprehensive framework that spans from initial data collection to final dashboard design recommendation.</a:t>
            </a:r>
            <a:endParaRPr kumimoji="1" lang="zh-CN" altLang="en-US" dirty="0"/>
          </a:p>
          <a:p>
            <a:endParaRPr kumimoji="1" lang="zh-CN" altLang="en-US" dirty="0"/>
          </a:p>
        </p:txBody>
      </p:sp>
      <p:sp>
        <p:nvSpPr>
          <p:cNvPr id="4" name="灯片编号占位符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18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2625649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We conducted a user study and an expert study to evaluate the effectiveness of </a:t>
            </a:r>
            <a:r>
              <a:rPr lang="en-US" altLang="zh-CN" dirty="0" err="1"/>
              <a:t>DMiner</a:t>
            </a:r>
            <a:r>
              <a:rPr lang="en-US" altLang="zh-CN" dirty="0"/>
              <a:t>.</a:t>
            </a:r>
            <a:endParaRPr kumimoji="1" lang="zh-CN" altLang="en-US" dirty="0"/>
          </a:p>
        </p:txBody>
      </p:sp>
      <p:sp>
        <p:nvSpPr>
          <p:cNvPr id="4" name="灯片编号占位符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19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7559780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Multi-view dashboards have gained increasingly popularity in data analysis for their ability to present multiple perspectives of data at the same time.</a:t>
            </a:r>
          </a:p>
          <a:p>
            <a:endParaRPr kumimoji="1" lang="en-US" altLang="zh-CN" dirty="0"/>
          </a:p>
        </p:txBody>
      </p:sp>
      <p:sp>
        <p:nvSpPr>
          <p:cNvPr id="4" name="灯片编号占位符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6651209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Starting with the user study, we recruited 12 participants to conduct a comparison study</a:t>
            </a:r>
            <a:r>
              <a:rPr lang="zh-CN" altLang="en-US" dirty="0"/>
              <a:t> </a:t>
            </a:r>
            <a:r>
              <a:rPr lang="en-US" altLang="zh-CN" dirty="0"/>
              <a:t>of these 4 variants.</a:t>
            </a:r>
          </a:p>
          <a:p>
            <a:r>
              <a:rPr kumimoji="1" lang="en-US" altLang="zh-CN" dirty="0"/>
              <a:t>As shown in the right, Participants were given the MV recommendation from different methods.</a:t>
            </a:r>
            <a:endParaRPr kumimoji="1" lang="zh-CN" altLang="en-US" dirty="0"/>
          </a:p>
        </p:txBody>
      </p:sp>
      <p:sp>
        <p:nvSpPr>
          <p:cNvPr id="4" name="灯片编号占位符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20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9778315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altLang="zh-CN" dirty="0"/>
              <a:t>then participants were asked to rate these MV recommendations in terms of </a:t>
            </a:r>
            <a:r>
              <a:rPr kumimoji="1" lang="en-US" altLang="zh-CN" dirty="0"/>
              <a:t>the arrangement, coordination, and overall</a:t>
            </a:r>
          </a:p>
          <a:p>
            <a:endParaRPr lang="en-US" altLang="zh-CN" dirty="0"/>
          </a:p>
          <a:p>
            <a:r>
              <a:rPr lang="en-US" altLang="zh-CN" dirty="0"/>
              <a:t>For all perspectives, </a:t>
            </a:r>
            <a:r>
              <a:rPr lang="en-US" altLang="zh-CN" dirty="0" err="1"/>
              <a:t>DMiner</a:t>
            </a:r>
            <a:r>
              <a:rPr lang="en-US" altLang="zh-CN" dirty="0"/>
              <a:t> has significant better results than Tableau default in all perspectives, while similar score with recommendation from </a:t>
            </a:r>
            <a:r>
              <a:rPr lang="en-US" altLang="zh-CN" dirty="0" err="1"/>
              <a:t>Github</a:t>
            </a:r>
            <a:r>
              <a:rPr lang="en-US" altLang="zh-CN" dirty="0"/>
              <a:t> and Experts.</a:t>
            </a:r>
          </a:p>
          <a:p>
            <a:r>
              <a:rPr lang="en-US" altLang="zh-CN" dirty="0"/>
              <a:t>Which means that </a:t>
            </a:r>
            <a:r>
              <a:rPr lang="en-US" altLang="zh-CN" dirty="0" err="1"/>
              <a:t>DMiner</a:t>
            </a:r>
            <a:r>
              <a:rPr lang="en-US" altLang="zh-CN" dirty="0"/>
              <a:t> not only simplifies the dashboard arrangement and coordination process but also reaches human-level performance.</a:t>
            </a:r>
          </a:p>
        </p:txBody>
      </p:sp>
      <p:sp>
        <p:nvSpPr>
          <p:cNvPr id="4" name="灯片编号占位符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21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4867878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While for the expert study, we recruited 4 experienced dashboard design experts to score the appropriateness of the extracted design rules and give the justification.</a:t>
            </a:r>
          </a:p>
          <a:p>
            <a:r>
              <a:rPr lang="en-US" altLang="zh-CN" dirty="0"/>
              <a:t>The average score came in at 4.44</a:t>
            </a:r>
          </a:p>
          <a:p>
            <a:r>
              <a:rPr lang="en-US" altLang="zh-CN" dirty="0"/>
              <a:t>And for most rules, experts thought they are reasonable and align well with experts' design </a:t>
            </a:r>
            <a:r>
              <a:rPr lang="en-US" altLang="zh-CN" dirty="0" err="1"/>
              <a:t>knowlegde</a:t>
            </a:r>
            <a:r>
              <a:rPr lang="en-US" altLang="zh-CN" dirty="0"/>
              <a:t>.</a:t>
            </a:r>
          </a:p>
          <a:p>
            <a:endParaRPr kumimoji="1" lang="zh-CN" altLang="en-US" dirty="0"/>
          </a:p>
        </p:txBody>
      </p:sp>
      <p:sp>
        <p:nvSpPr>
          <p:cNvPr id="4" name="灯片编号占位符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22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8357612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For example, this is one design rules that is highly </a:t>
            </a:r>
            <a:r>
              <a:rPr lang="en-US" altLang="zh-CN" dirty="0" err="1"/>
              <a:t>recognised</a:t>
            </a:r>
            <a:r>
              <a:rPr lang="en-US" altLang="zh-CN" dirty="0"/>
              <a:t> by experts with an average score of 6.5.</a:t>
            </a:r>
          </a:p>
          <a:p>
            <a:r>
              <a:rPr lang="en-US" altLang="zh-CN" dirty="0"/>
              <a:t>Which describes that, if view A has same mark type and same Y-axis with view B, then view A should be on the left or right of view B.</a:t>
            </a:r>
          </a:p>
          <a:p>
            <a:r>
              <a:rPr lang="en-US" altLang="zh-CN" dirty="0"/>
              <a:t>Its </a:t>
            </a:r>
            <a:r>
              <a:rPr lang="en-US" altLang="zh-CN" dirty="0" err="1"/>
              <a:t>correponding</a:t>
            </a:r>
            <a:r>
              <a:rPr lang="en-US" altLang="zh-CN" dirty="0"/>
              <a:t> high-level design guideline is that </a:t>
            </a:r>
            <a:r>
              <a:rPr kumimoji="1" lang="en-US" altLang="zh-CN" sz="1200" dirty="0">
                <a:latin typeface="Tahoma" panose="020B0604030504040204" pitchFamily="34" charset="0"/>
                <a:ea typeface="Tahoma" panose="020B0604030504040204" pitchFamily="34" charset="0"/>
                <a:cs typeface="Tahoma" panose="020B0604030504040204" pitchFamily="34" charset="0"/>
              </a:rPr>
              <a:t>: Configure the two views used for comparison in a similar and close manner.</a:t>
            </a:r>
          </a:p>
          <a:p>
            <a:endParaRPr lang="en-US" altLang="zh-CN" dirty="0"/>
          </a:p>
        </p:txBody>
      </p:sp>
      <p:sp>
        <p:nvSpPr>
          <p:cNvPr id="4" name="灯片编号占位符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23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99579338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While our findings have yielded some interesting and actionable design rules,</a:t>
            </a:r>
          </a:p>
          <a:p>
            <a:r>
              <a:rPr lang="en-US" altLang="zh-CN" dirty="0"/>
              <a:t>there are still some limitations of our tools.</a:t>
            </a:r>
          </a:p>
          <a:p>
            <a:endParaRPr lang="en-US" altLang="zh-CN" dirty="0"/>
          </a:p>
          <a:p>
            <a:r>
              <a:rPr lang="en-US" altLang="zh-CN" dirty="0"/>
              <a:t>First, our rules are highly dependent on the dataset quality.</a:t>
            </a:r>
          </a:p>
          <a:p>
            <a:r>
              <a:rPr lang="en-US" altLang="zh-CN" dirty="0"/>
              <a:t>One of the rule is that Text view should be on the top of the dashboard. This is </a:t>
            </a:r>
            <a:r>
              <a:rPr lang="en-US" altLang="zh-CN" dirty="0" err="1"/>
              <a:t>beacause</a:t>
            </a:r>
            <a:r>
              <a:rPr lang="en-US" altLang="zh-CN" dirty="0"/>
              <a:t> most Text views in our collected dataset are statistics, serving as an overview.</a:t>
            </a:r>
          </a:p>
          <a:p>
            <a:r>
              <a:rPr kumimoji="1" lang="en-US" altLang="zh-CN" dirty="0"/>
              <a:t>But it may not always the case.</a:t>
            </a:r>
          </a:p>
          <a:p>
            <a:endParaRPr kumimoji="1" lang="en-US" altLang="zh-CN" dirty="0"/>
          </a:p>
          <a:p>
            <a:r>
              <a:rPr kumimoji="1" lang="en-US" altLang="zh-CN" dirty="0"/>
              <a:t>Thus, we encourage the</a:t>
            </a:r>
            <a:r>
              <a:rPr kumimoji="1" lang="zh-CN" altLang="en-US" dirty="0"/>
              <a:t> </a:t>
            </a:r>
            <a:r>
              <a:rPr kumimoji="1" lang="en-US" altLang="zh-CN" dirty="0"/>
              <a:t>whole visualization community to contribute More high</a:t>
            </a:r>
            <a:r>
              <a:rPr kumimoji="1" lang="zh-CN" altLang="en-US" dirty="0"/>
              <a:t> </a:t>
            </a:r>
            <a:r>
              <a:rPr kumimoji="1" lang="en-US" altLang="zh-CN" dirty="0"/>
              <a:t>quality</a:t>
            </a:r>
            <a:r>
              <a:rPr kumimoji="1" lang="zh-CN" altLang="en-US" dirty="0"/>
              <a:t> </a:t>
            </a:r>
            <a:r>
              <a:rPr kumimoji="1" lang="en-US" altLang="zh-CN" dirty="0"/>
              <a:t>and informative dashboard datasets and also metrics to measures the dataset quality</a:t>
            </a:r>
          </a:p>
          <a:p>
            <a:endParaRPr kumimoji="1" lang="zh-CN" altLang="en-US" dirty="0"/>
          </a:p>
        </p:txBody>
      </p:sp>
      <p:sp>
        <p:nvSpPr>
          <p:cNvPr id="4" name="灯片编号占位符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24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9728176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Secondly, experts' personal experiences significantly influenced the evaluation scores</a:t>
            </a:r>
          </a:p>
          <a:p>
            <a:r>
              <a:rPr lang="en-US" altLang="zh-CN" dirty="0"/>
              <a:t>For example, the rule "Scatterplot should be on the right-most" received an average score of 3.5 with a high variance of 3.</a:t>
            </a:r>
          </a:p>
          <a:p>
            <a:r>
              <a:rPr lang="en-US" altLang="zh-CN" dirty="0"/>
              <a:t>Expert1 uses scatterplots to show specific details and agreed with the rule.</a:t>
            </a:r>
          </a:p>
          <a:p>
            <a:r>
              <a:rPr lang="en-US" altLang="zh-CN" dirty="0"/>
              <a:t>While Expert3, who uses scatterplots to show T-SNE </a:t>
            </a:r>
            <a:r>
              <a:rPr lang="en-US" altLang="zh-CN" dirty="0" err="1"/>
              <a:t>resultsa</a:t>
            </a:r>
            <a:r>
              <a:rPr lang="en-US" altLang="zh-CN" dirty="0"/>
              <a:t> as an overview, prefers them to be on the top or left,</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altLang="zh-CN" dirty="0"/>
              <a:t>So, in the future, we can explore the </a:t>
            </a:r>
            <a:r>
              <a:rPr kumimoji="1" lang="en-US" altLang="zh-CN" dirty="0"/>
              <a:t>Trade-offs between common patterns and personal experience.</a:t>
            </a:r>
            <a:endParaRPr lang="en-US" altLang="zh-CN" dirty="0"/>
          </a:p>
        </p:txBody>
      </p:sp>
      <p:sp>
        <p:nvSpPr>
          <p:cNvPr id="4" name="灯片编号占位符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25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6819963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To sum up, we proposed </a:t>
            </a:r>
            <a:r>
              <a:rPr lang="en-US" altLang="zh-CN" dirty="0" err="1"/>
              <a:t>DMiner</a:t>
            </a:r>
            <a:r>
              <a:rPr lang="en-US" altLang="zh-CN" dirty="0"/>
              <a:t>, a data-driven framework, for mining dashboard design and automating the layout arrangement and view coordination for MV dashboards.</a:t>
            </a:r>
          </a:p>
        </p:txBody>
      </p:sp>
      <p:sp>
        <p:nvSpPr>
          <p:cNvPr id="4" name="灯片编号占位符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26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0837400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altLang="zh-CN" dirty="0"/>
              <a:t>Creating a dashboard typically starts with creating views of interest, followed by arranging and coordinating the selected views.</a:t>
            </a:r>
          </a:p>
          <a:p>
            <a:r>
              <a:rPr lang="en-US" altLang="zh-CN" dirty="0"/>
              <a:t>Specifically, this paper focus on the dashboard arrangement and coordination.</a:t>
            </a:r>
          </a:p>
          <a:p>
            <a:endParaRPr kumimoji="1" lang="en-US" altLang="zh-CN" dirty="0"/>
          </a:p>
          <a:p>
            <a:endParaRPr kumimoji="1" lang="zh-CN" altLang="en-US" dirty="0"/>
          </a:p>
        </p:txBody>
      </p:sp>
      <p:sp>
        <p:nvSpPr>
          <p:cNvPr id="4" name="灯片编号占位符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768797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However, Creating</a:t>
            </a:r>
            <a:r>
              <a:rPr lang="zh-CN" altLang="en-US" dirty="0"/>
              <a:t> </a:t>
            </a:r>
            <a:r>
              <a:rPr lang="en-US" altLang="zh-CN" dirty="0"/>
              <a:t>proper </a:t>
            </a:r>
            <a:r>
              <a:rPr kumimoji="1" lang="en-US" altLang="zh-CN" dirty="0"/>
              <a:t>arrangement and coordination for MVs is really challenging since the candidate space is large.</a:t>
            </a:r>
          </a:p>
          <a:p>
            <a:r>
              <a:rPr kumimoji="1" lang="en-US" altLang="zh-CN" dirty="0"/>
              <a:t>For example, given three views, there are four potential layout candidates.</a:t>
            </a:r>
          </a:p>
          <a:p>
            <a:r>
              <a:rPr lang="en-US" altLang="zh-CN" b="0" i="0" u="none" strike="noStrike" dirty="0">
                <a:solidFill>
                  <a:srgbClr val="374151"/>
                </a:solidFill>
                <a:effectLst/>
                <a:latin typeface="Söhne"/>
              </a:rPr>
              <a:t>Each of these candidates introduces further variations, influenced by factors like view order and view size.</a:t>
            </a:r>
          </a:p>
          <a:p>
            <a:r>
              <a:rPr kumimoji="1" lang="en-US" altLang="zh-CN" dirty="0"/>
              <a:t>This situation will become more complicated when there are more views.</a:t>
            </a:r>
          </a:p>
          <a:p>
            <a:endParaRPr kumimoji="1" lang="en-US" altLang="zh-CN" dirty="0"/>
          </a:p>
        </p:txBody>
      </p:sp>
      <p:sp>
        <p:nvSpPr>
          <p:cNvPr id="4" name="灯片编号占位符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55659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To solve this problem, some research propose design guidelines, but these are often too abstract to provide actionable suggestions,</a:t>
            </a:r>
          </a:p>
          <a:p>
            <a:r>
              <a:rPr lang="en-US" altLang="zh-CN" dirty="0"/>
              <a:t>such as, drawing users’ attention to the right view and making cross-view data relationships more obvious.</a:t>
            </a:r>
          </a:p>
          <a:p>
            <a:endParaRPr kumimoji="1" lang="zh-CN" altLang="en-US" dirty="0"/>
          </a:p>
        </p:txBody>
      </p:sp>
      <p:sp>
        <p:nvSpPr>
          <p:cNvPr id="4" name="灯片编号占位符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0919906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Moreover many tools, such as </a:t>
            </a:r>
            <a:r>
              <a:rPr lang="en-US" altLang="zh-CN" dirty="0" err="1"/>
              <a:t>MultiVision</a:t>
            </a:r>
            <a:r>
              <a:rPr lang="en-US" altLang="zh-CN" dirty="0"/>
              <a:t>, are developed to help create MVs.</a:t>
            </a:r>
          </a:p>
          <a:p>
            <a:r>
              <a:rPr lang="en-US" altLang="zh-CN" dirty="0"/>
              <a:t>However, they mainly focused on view creation while just offer default layout templates, which may require extensive manual adjustment to meet specific needs.</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altLang="zh-CN" dirty="0"/>
              <a:t>Thus, until now, still no tools focus on </a:t>
            </a:r>
            <a:r>
              <a:rPr lang="en-US" altLang="zh-CN" dirty="0" err="1"/>
              <a:t>arrangment</a:t>
            </a:r>
            <a:r>
              <a:rPr lang="en-US" altLang="zh-CN" dirty="0"/>
              <a:t> and coordination of MVs.</a:t>
            </a:r>
          </a:p>
          <a:p>
            <a:endParaRPr lang="en-US" altLang="zh-CN" dirty="0"/>
          </a:p>
          <a:p>
            <a:endParaRPr lang="en-US" altLang="zh-CN" dirty="0"/>
          </a:p>
        </p:txBody>
      </p:sp>
      <p:sp>
        <p:nvSpPr>
          <p:cNvPr id="4" name="灯片编号占位符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6517903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To solve this problem, the core idea of this work is to mine common design practices from existing dashboards.</a:t>
            </a:r>
          </a:p>
          <a:p>
            <a:r>
              <a:rPr kumimoji="1" lang="en-US" altLang="zh-CN" dirty="0"/>
              <a:t>Since we found that dashboards shared some common design practices.</a:t>
            </a:r>
          </a:p>
          <a:p>
            <a:endParaRPr kumimoji="1" lang="en-US" altLang="zh-CN" dirty="0"/>
          </a:p>
          <a:p>
            <a:r>
              <a:rPr kumimoji="1" lang="en-US" altLang="zh-CN" dirty="0"/>
              <a:t>For example, for these two dashboard, they all have the following two patterns:</a:t>
            </a:r>
          </a:p>
          <a:p>
            <a:r>
              <a:rPr kumimoji="1" lang="en-US" altLang="zh-CN" dirty="0"/>
              <a:t>The first view is an overview that guides analysis and exploration.</a:t>
            </a:r>
          </a:p>
          <a:p>
            <a:r>
              <a:rPr kumimoji="1" lang="en-US" altLang="zh-CN" dirty="0"/>
              <a:t>And, views with same chart type </a:t>
            </a:r>
            <a:r>
              <a:rPr kumimoji="1" lang="en-US" altLang="zh-CN" sz="1200" dirty="0">
                <a:latin typeface="Tahoma" panose="020B0604030504040204" pitchFamily="34" charset="0"/>
                <a:ea typeface="Tahoma" panose="020B0604030504040204" pitchFamily="34" charset="0"/>
                <a:cs typeface="Tahoma" panose="020B0604030504040204" pitchFamily="34" charset="0"/>
              </a:rPr>
              <a:t>are arranged side by side to compare.</a:t>
            </a:r>
            <a:endParaRPr kumimoji="1" lang="en-US" altLang="zh-CN" dirty="0"/>
          </a:p>
        </p:txBody>
      </p:sp>
      <p:sp>
        <p:nvSpPr>
          <p:cNvPr id="4" name="灯片编号占位符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949475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fontScale="92500" lnSpcReduction="20000"/>
          </a:bodyPr>
          <a:lstStyle/>
          <a:p>
            <a:r>
              <a:rPr lang="en-US" altLang="zh-CN" dirty="0"/>
              <a:t>To achieve this idea, we propose </a:t>
            </a:r>
            <a:r>
              <a:rPr lang="en-US" altLang="zh-CN" dirty="0" err="1"/>
              <a:t>DMiner</a:t>
            </a:r>
            <a:r>
              <a:rPr lang="en-US" altLang="zh-CN" dirty="0"/>
              <a:t>, a data-driven framework.</a:t>
            </a:r>
          </a:p>
          <a:p>
            <a:r>
              <a:rPr lang="en-US" altLang="zh-CN" dirty="0"/>
              <a:t>Specifically, </a:t>
            </a:r>
            <a:r>
              <a:rPr lang="en-US" altLang="zh-CN" dirty="0" err="1"/>
              <a:t>Dminer</a:t>
            </a:r>
            <a:r>
              <a:rPr lang="en-US" altLang="zh-CN" dirty="0"/>
              <a:t> consists of three components, i.e., feature engineering, design rule mining and recommender.</a:t>
            </a:r>
          </a:p>
          <a:p>
            <a:r>
              <a:rPr lang="en-US" altLang="zh-CN" dirty="0"/>
              <a:t>With the collected dashboard dataset, </a:t>
            </a:r>
            <a:r>
              <a:rPr lang="en-US" altLang="zh-CN" dirty="0" err="1"/>
              <a:t>Dminer</a:t>
            </a:r>
            <a:r>
              <a:rPr lang="en-US" altLang="zh-CN" dirty="0"/>
              <a:t> first extracts single-view and pairwise-view features.</a:t>
            </a:r>
          </a:p>
          <a:p>
            <a:r>
              <a:rPr lang="en-US" altLang="zh-CN" b="0" i="0" u="none" strike="noStrike" dirty="0">
                <a:solidFill>
                  <a:srgbClr val="374151"/>
                </a:solidFill>
                <a:effectLst/>
                <a:latin typeface="Söhne"/>
              </a:rPr>
              <a:t>Subsequently, based on these extracted features, </a:t>
            </a:r>
            <a:r>
              <a:rPr lang="en-US" altLang="zh-CN" b="0" i="0" u="none" strike="noStrike" dirty="0" err="1">
                <a:solidFill>
                  <a:srgbClr val="374151"/>
                </a:solidFill>
                <a:effectLst/>
                <a:latin typeface="Söhne"/>
              </a:rPr>
              <a:t>DMiner</a:t>
            </a:r>
            <a:r>
              <a:rPr lang="en-US" altLang="zh-CN" b="0" i="0" u="none" strike="noStrike" dirty="0">
                <a:solidFill>
                  <a:srgbClr val="374151"/>
                </a:solidFill>
                <a:effectLst/>
                <a:latin typeface="Söhne"/>
              </a:rPr>
              <a:t> delves into mining design rules. </a:t>
            </a:r>
          </a:p>
          <a:p>
            <a:r>
              <a:rPr lang="en-US" altLang="zh-CN" b="0" i="0" u="none" strike="noStrike" dirty="0">
                <a:solidFill>
                  <a:srgbClr val="374151"/>
                </a:solidFill>
                <a:effectLst/>
                <a:latin typeface="Söhne"/>
              </a:rPr>
              <a:t>Then, armed with these design rules, </a:t>
            </a:r>
            <a:r>
              <a:rPr lang="en-US" altLang="zh-CN" b="0" i="0" u="none" strike="noStrike" dirty="0" err="1">
                <a:solidFill>
                  <a:srgbClr val="374151"/>
                </a:solidFill>
                <a:effectLst/>
                <a:latin typeface="Söhne"/>
              </a:rPr>
              <a:t>DMiner</a:t>
            </a:r>
            <a:r>
              <a:rPr lang="en-US" altLang="zh-CN" b="0" i="0" u="none" strike="noStrike" dirty="0">
                <a:solidFill>
                  <a:srgbClr val="374151"/>
                </a:solidFill>
                <a:effectLst/>
                <a:latin typeface="Söhne"/>
              </a:rPr>
              <a:t> establishes a recommender to help recommend arrangement and coordination for a given set of visualizations.</a:t>
            </a:r>
            <a:endParaRPr lang="en-US" altLang="zh-CN" dirty="0"/>
          </a:p>
          <a:p>
            <a:r>
              <a:rPr lang="en-US" altLang="zh-CN" dirty="0"/>
              <a:t>I will introduce them in detail</a:t>
            </a:r>
            <a:r>
              <a:rPr lang="zh-TW" altLang="en-US" dirty="0"/>
              <a:t> </a:t>
            </a:r>
            <a:r>
              <a:rPr lang="en-US" altLang="zh-TW" dirty="0"/>
              <a:t>next</a:t>
            </a:r>
            <a:r>
              <a:rPr lang="en-US" altLang="zh-CN" dirty="0"/>
              <a:t>.</a:t>
            </a:r>
          </a:p>
          <a:p>
            <a:endParaRPr lang="en-US" altLang="zh-CN" dirty="0"/>
          </a:p>
          <a:p>
            <a:r>
              <a:rPr lang="en-US" altLang="zh-CN" dirty="0"/>
              <a:t>So, Let’s start with the dataset collection.</a:t>
            </a:r>
          </a:p>
        </p:txBody>
      </p:sp>
      <p:sp>
        <p:nvSpPr>
          <p:cNvPr id="4" name="灯片编号占位符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2801613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First, we collected dashboards from </a:t>
            </a:r>
            <a:r>
              <a:rPr lang="en-US" altLang="zh-CN" dirty="0" err="1"/>
              <a:t>Github</a:t>
            </a:r>
            <a:r>
              <a:rPr lang="en-US" altLang="zh-CN" dirty="0"/>
              <a:t>. Each dashboard has the corresponding workbook, which is in XML format and contains rich information to render the dashboards, such as the visual encodings and coordination among views.</a:t>
            </a:r>
          </a:p>
        </p:txBody>
      </p:sp>
      <p:sp>
        <p:nvSpPr>
          <p:cNvPr id="4" name="灯片编号占位符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44596898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reserve="1">
  <p:cSld name="1_Title Slide">
    <p:spTree>
      <p:nvGrpSpPr>
        <p:cNvPr id="1" name="Shape 12"/>
        <p:cNvGrpSpPr/>
        <p:nvPr/>
      </p:nvGrpSpPr>
      <p:grpSpPr>
        <a:xfrm>
          <a:off x="0" y="0"/>
          <a:ext cx="0" cy="0"/>
          <a:chOff x="0" y="0"/>
          <a:chExt cx="0" cy="0"/>
        </a:xfrm>
      </p:grpSpPr>
      <p:pic>
        <p:nvPicPr>
          <p:cNvPr id="13" name="Google Shape;13;p7"/>
          <p:cNvPicPr preferRelativeResize="0">
            <a:picLocks noChangeAspect="1"/>
          </p:cNvPicPr>
          <p:nvPr/>
        </p:nvPicPr>
        <p:blipFill rotWithShape="1">
          <a:blip r:embed="rId2">
            <a:alphaModFix/>
          </a:blip>
          <a:srcRect r="12219" b="27776"/>
          <a:stretch/>
        </p:blipFill>
        <p:spPr>
          <a:xfrm>
            <a:off x="12915900" y="6818937"/>
            <a:ext cx="1714499" cy="1410661"/>
          </a:xfrm>
          <a:prstGeom prst="rect">
            <a:avLst/>
          </a:prstGeom>
          <a:noFill/>
          <a:ln>
            <a:noFill/>
          </a:ln>
        </p:spPr>
      </p:pic>
      <p:cxnSp>
        <p:nvCxnSpPr>
          <p:cNvPr id="14" name="Google Shape;14;p7"/>
          <p:cNvCxnSpPr/>
          <p:nvPr/>
        </p:nvCxnSpPr>
        <p:spPr>
          <a:xfrm rot="10800000" flipH="1">
            <a:off x="838200" y="1097280"/>
            <a:ext cx="12954000" cy="14338"/>
          </a:xfrm>
          <a:prstGeom prst="straightConnector1">
            <a:avLst/>
          </a:prstGeom>
          <a:noFill/>
          <a:ln w="19050" cap="flat" cmpd="sng">
            <a:solidFill>
              <a:srgbClr val="8C3800"/>
            </a:solidFill>
            <a:prstDash val="lgDash"/>
            <a:round/>
            <a:headEnd type="none" w="med" len="med"/>
            <a:tailEnd type="none" w="med" len="med"/>
          </a:ln>
        </p:spPr>
      </p:cxnSp>
      <p:sp>
        <p:nvSpPr>
          <p:cNvPr id="15" name="Google Shape;15;p7"/>
          <p:cNvSpPr txBox="1">
            <a:spLocks noGrp="1"/>
          </p:cNvSpPr>
          <p:nvPr>
            <p:ph type="ctrTitle"/>
          </p:nvPr>
        </p:nvSpPr>
        <p:spPr>
          <a:xfrm>
            <a:off x="2286000" y="2819400"/>
            <a:ext cx="11506200" cy="2806787"/>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Clr>
                <a:srgbClr val="8C3800"/>
              </a:buClr>
              <a:buSzPts val="1400"/>
              <a:buNone/>
              <a:defRPr sz="4600">
                <a:solidFill>
                  <a:srgbClr val="8C3800"/>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16" name="Google Shape;16;p7"/>
          <p:cNvSpPr txBox="1">
            <a:spLocks noGrp="1"/>
          </p:cNvSpPr>
          <p:nvPr>
            <p:ph type="subTitle" idx="1"/>
          </p:nvPr>
        </p:nvSpPr>
        <p:spPr>
          <a:xfrm>
            <a:off x="2286000" y="5715000"/>
            <a:ext cx="11506200" cy="1676400"/>
          </a:xfrm>
          <a:prstGeom prst="rect">
            <a:avLst/>
          </a:prstGeom>
          <a:noFill/>
          <a:ln>
            <a:noFill/>
          </a:ln>
        </p:spPr>
        <p:txBody>
          <a:bodyPr spcFirstLastPara="1" wrap="square" lIns="130600" tIns="65300" rIns="130600" bIns="65300" anchor="t" anchorCtr="0">
            <a:noAutofit/>
          </a:bodyPr>
          <a:lstStyle>
            <a:lvl1pPr lvl="0" algn="l">
              <a:spcBef>
                <a:spcPts val="0"/>
              </a:spcBef>
              <a:spcAft>
                <a:spcPts val="0"/>
              </a:spcAft>
              <a:buSzPts val="2700"/>
              <a:buFont typeface="Tahoma"/>
              <a:buNone/>
              <a:defRPr sz="3000">
                <a:solidFill>
                  <a:schemeClr val="dk1"/>
                </a:solidFill>
              </a:defRPr>
            </a:lvl1pPr>
            <a:lvl2pPr lvl="1" algn="l">
              <a:spcBef>
                <a:spcPts val="400"/>
              </a:spcBef>
              <a:spcAft>
                <a:spcPts val="0"/>
              </a:spcAft>
              <a:buSzPts val="1620"/>
              <a:buChar char="•"/>
              <a:defRPr/>
            </a:lvl2pPr>
            <a:lvl3pPr lvl="2" algn="l">
              <a:spcBef>
                <a:spcPts val="400"/>
              </a:spcBef>
              <a:spcAft>
                <a:spcPts val="0"/>
              </a:spcAft>
              <a:buSzPts val="1620"/>
              <a:buChar char="•"/>
              <a:defRPr/>
            </a:lvl3pPr>
            <a:lvl4pPr lvl="3" algn="l">
              <a:spcBef>
                <a:spcPts val="400"/>
              </a:spcBef>
              <a:spcAft>
                <a:spcPts val="0"/>
              </a:spcAft>
              <a:buSzPts val="1620"/>
              <a:buChar char="•"/>
              <a:defRPr/>
            </a:lvl4pPr>
            <a:lvl5pPr lvl="4" algn="l">
              <a:spcBef>
                <a:spcPts val="400"/>
              </a:spcBef>
              <a:spcAft>
                <a:spcPts val="0"/>
              </a:spcAft>
              <a:buSzPts val="1620"/>
              <a:buChar char="•"/>
              <a:defRPr/>
            </a:lvl5pPr>
            <a:lvl6pPr lvl="5" algn="l">
              <a:spcBef>
                <a:spcPts val="360"/>
              </a:spcBef>
              <a:spcAft>
                <a:spcPts val="0"/>
              </a:spcAft>
              <a:buClr>
                <a:srgbClr val="EEEAFF"/>
              </a:buClr>
              <a:buSzPts val="1800"/>
              <a:buChar char="»"/>
              <a:defRPr/>
            </a:lvl6pPr>
            <a:lvl7pPr lvl="6" algn="l">
              <a:spcBef>
                <a:spcPts val="360"/>
              </a:spcBef>
              <a:spcAft>
                <a:spcPts val="0"/>
              </a:spcAft>
              <a:buClr>
                <a:srgbClr val="EEEAFF"/>
              </a:buClr>
              <a:buSzPts val="1800"/>
              <a:buChar char="»"/>
              <a:defRPr/>
            </a:lvl7pPr>
            <a:lvl8pPr lvl="7" algn="l">
              <a:spcBef>
                <a:spcPts val="360"/>
              </a:spcBef>
              <a:spcAft>
                <a:spcPts val="0"/>
              </a:spcAft>
              <a:buClr>
                <a:srgbClr val="EEEAFF"/>
              </a:buClr>
              <a:buSzPts val="1800"/>
              <a:buChar char="»"/>
              <a:defRPr/>
            </a:lvl8pPr>
            <a:lvl9pPr lvl="8" algn="l">
              <a:spcBef>
                <a:spcPts val="360"/>
              </a:spcBef>
              <a:spcAft>
                <a:spcPts val="0"/>
              </a:spcAft>
              <a:buClr>
                <a:srgbClr val="EEEAFF"/>
              </a:buClr>
              <a:buSzPts val="1800"/>
              <a:buChar char="»"/>
              <a:defRPr/>
            </a:lvl9pPr>
          </a:lstStyle>
          <a:p>
            <a:endParaRPr dirty="0"/>
          </a:p>
        </p:txBody>
      </p:sp>
      <p:pic>
        <p:nvPicPr>
          <p:cNvPr id="17" name="Google Shape;17;p7"/>
          <p:cNvPicPr preferRelativeResize="0">
            <a:picLocks noChangeAspect="1"/>
          </p:cNvPicPr>
          <p:nvPr/>
        </p:nvPicPr>
        <p:blipFill>
          <a:blip r:embed="rId3">
            <a:alphaModFix/>
          </a:blip>
          <a:stretch>
            <a:fillRect/>
          </a:stretch>
        </p:blipFill>
        <p:spPr>
          <a:xfrm>
            <a:off x="102109" y="126493"/>
            <a:ext cx="3387851" cy="780858"/>
          </a:xfrm>
          <a:prstGeom prst="rect">
            <a:avLst/>
          </a:prstGeom>
          <a:noFill/>
          <a:ln>
            <a:noFill/>
          </a:ln>
        </p:spPr>
      </p:pic>
    </p:spTree>
    <p:extLst>
      <p:ext uri="{BB962C8B-B14F-4D97-AF65-F5344CB8AC3E}">
        <p14:creationId xmlns:p14="http://schemas.microsoft.com/office/powerpoint/2010/main" val="27129185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userDrawn="1">
  <p:cSld name="Title and Content">
    <p:spTree>
      <p:nvGrpSpPr>
        <p:cNvPr id="1" name="Shape 18"/>
        <p:cNvGrpSpPr/>
        <p:nvPr/>
      </p:nvGrpSpPr>
      <p:grpSpPr>
        <a:xfrm>
          <a:off x="0" y="0"/>
          <a:ext cx="0" cy="0"/>
          <a:chOff x="0" y="0"/>
          <a:chExt cx="0" cy="0"/>
        </a:xfrm>
      </p:grpSpPr>
      <p:pic>
        <p:nvPicPr>
          <p:cNvPr id="19" name="Google Shape;19;p8"/>
          <p:cNvPicPr preferRelativeResize="0">
            <a:picLocks noChangeAspect="1"/>
          </p:cNvPicPr>
          <p:nvPr/>
        </p:nvPicPr>
        <p:blipFill rotWithShape="1">
          <a:blip r:embed="rId2">
            <a:alphaModFix/>
          </a:blip>
          <a:srcRect t="27515" r="11917"/>
          <a:stretch/>
        </p:blipFill>
        <p:spPr>
          <a:xfrm>
            <a:off x="13368184" y="42364"/>
            <a:ext cx="1399880" cy="1152000"/>
          </a:xfrm>
          <a:prstGeom prst="rect">
            <a:avLst/>
          </a:prstGeom>
          <a:noFill/>
          <a:ln>
            <a:noFill/>
          </a:ln>
        </p:spPr>
      </p:pic>
      <p:sp>
        <p:nvSpPr>
          <p:cNvPr id="21" name="Google Shape;21;p8"/>
          <p:cNvSpPr txBox="1">
            <a:spLocks noGrp="1"/>
          </p:cNvSpPr>
          <p:nvPr>
            <p:ph type="body" idx="1"/>
          </p:nvPr>
        </p:nvSpPr>
        <p:spPr>
          <a:xfrm>
            <a:off x="838200" y="1267515"/>
            <a:ext cx="12954000" cy="6047685"/>
          </a:xfrm>
          <a:prstGeom prst="rect">
            <a:avLst/>
          </a:prstGeom>
          <a:noFill/>
          <a:ln>
            <a:noFill/>
          </a:ln>
        </p:spPr>
        <p:txBody>
          <a:bodyPr spcFirstLastPara="1" wrap="square" lIns="130600" tIns="65300" rIns="130600" bIns="65300" anchor="t" anchorCtr="0">
            <a:noAutofit/>
          </a:bodyPr>
          <a:lstStyle>
            <a:lvl1pPr marL="457200" lvl="0" indent="-400050" algn="l">
              <a:spcBef>
                <a:spcPts val="400"/>
              </a:spcBef>
              <a:spcAft>
                <a:spcPts val="0"/>
              </a:spcAft>
              <a:buClr>
                <a:schemeClr val="accent1"/>
              </a:buClr>
              <a:buSzPts val="2700"/>
              <a:buChar char="•"/>
              <a:defRPr>
                <a:solidFill>
                  <a:schemeClr val="dk1"/>
                </a:solidFill>
              </a:defRPr>
            </a:lvl1pPr>
            <a:lvl2pPr marL="914400" lvl="1" indent="-377190" algn="l">
              <a:spcBef>
                <a:spcPts val="400"/>
              </a:spcBef>
              <a:spcAft>
                <a:spcPts val="0"/>
              </a:spcAft>
              <a:buClr>
                <a:schemeClr val="accent1"/>
              </a:buClr>
              <a:buSzPts val="2340"/>
              <a:buChar char="•"/>
              <a:defRPr>
                <a:solidFill>
                  <a:schemeClr val="dk2"/>
                </a:solidFill>
              </a:defRPr>
            </a:lvl2pPr>
            <a:lvl3pPr marL="1371600" lvl="2" indent="-365760" algn="l">
              <a:spcBef>
                <a:spcPts val="400"/>
              </a:spcBef>
              <a:spcAft>
                <a:spcPts val="0"/>
              </a:spcAft>
              <a:buClr>
                <a:schemeClr val="accent1"/>
              </a:buClr>
              <a:buSzPts val="2160"/>
              <a:buChar char="•"/>
              <a:defRPr>
                <a:solidFill>
                  <a:schemeClr val="dk2"/>
                </a:solidFill>
              </a:defRPr>
            </a:lvl3pPr>
            <a:lvl4pPr marL="1828800" lvl="3" indent="-342900" algn="l">
              <a:spcBef>
                <a:spcPts val="400"/>
              </a:spcBef>
              <a:spcAft>
                <a:spcPts val="0"/>
              </a:spcAft>
              <a:buClr>
                <a:schemeClr val="accent1"/>
              </a:buClr>
              <a:buSzPts val="1800"/>
              <a:buChar char="•"/>
              <a:defRPr>
                <a:solidFill>
                  <a:schemeClr val="dk2"/>
                </a:solidFill>
              </a:defRPr>
            </a:lvl4pPr>
            <a:lvl5pPr marL="2286000" lvl="4" indent="-331470" algn="l">
              <a:spcBef>
                <a:spcPts val="400"/>
              </a:spcBef>
              <a:spcAft>
                <a:spcPts val="0"/>
              </a:spcAft>
              <a:buClr>
                <a:schemeClr val="accent1"/>
              </a:buClr>
              <a:buSzPts val="1620"/>
              <a:buChar char="•"/>
              <a:defRPr>
                <a:solidFill>
                  <a:schemeClr val="dk2"/>
                </a:solidFill>
              </a:defRPr>
            </a:lvl5pPr>
            <a:lvl6pPr marL="2743200" lvl="5" indent="-342900" algn="l">
              <a:spcBef>
                <a:spcPts val="360"/>
              </a:spcBef>
              <a:spcAft>
                <a:spcPts val="0"/>
              </a:spcAft>
              <a:buClr>
                <a:srgbClr val="EEEAFF"/>
              </a:buClr>
              <a:buSzPts val="1800"/>
              <a:buChar char="»"/>
              <a:defRPr/>
            </a:lvl6pPr>
            <a:lvl7pPr marL="3200400" lvl="6" indent="-342900" algn="l">
              <a:spcBef>
                <a:spcPts val="360"/>
              </a:spcBef>
              <a:spcAft>
                <a:spcPts val="0"/>
              </a:spcAft>
              <a:buClr>
                <a:srgbClr val="EEEAFF"/>
              </a:buClr>
              <a:buSzPts val="1800"/>
              <a:buChar char="»"/>
              <a:defRPr/>
            </a:lvl7pPr>
            <a:lvl8pPr marL="3657600" lvl="7" indent="-342900" algn="l">
              <a:spcBef>
                <a:spcPts val="360"/>
              </a:spcBef>
              <a:spcAft>
                <a:spcPts val="0"/>
              </a:spcAft>
              <a:buClr>
                <a:srgbClr val="EEEAFF"/>
              </a:buClr>
              <a:buSzPts val="1800"/>
              <a:buChar char="»"/>
              <a:defRPr/>
            </a:lvl8pPr>
            <a:lvl9pPr marL="4114800" lvl="8" indent="-342900" algn="l">
              <a:spcBef>
                <a:spcPts val="360"/>
              </a:spcBef>
              <a:spcAft>
                <a:spcPts val="0"/>
              </a:spcAft>
              <a:buClr>
                <a:srgbClr val="EEEAFF"/>
              </a:buClr>
              <a:buSzPts val="1800"/>
              <a:buChar char="»"/>
              <a:defRPr/>
            </a:lvl9pPr>
          </a:lstStyle>
          <a:p>
            <a:endParaRPr dirty="0"/>
          </a:p>
        </p:txBody>
      </p:sp>
      <p:sp>
        <p:nvSpPr>
          <p:cNvPr id="22" name="Google Shape;22;p8"/>
          <p:cNvSpPr txBox="1">
            <a:spLocks noGrp="1"/>
          </p:cNvSpPr>
          <p:nvPr>
            <p:ph type="title"/>
          </p:nvPr>
        </p:nvSpPr>
        <p:spPr>
          <a:xfrm>
            <a:off x="838200" y="266699"/>
            <a:ext cx="12954000" cy="83820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3" name="Google Shape;21;p8">
            <a:extLst>
              <a:ext uri="{FF2B5EF4-FFF2-40B4-BE49-F238E27FC236}">
                <a16:creationId xmlns:a16="http://schemas.microsoft.com/office/drawing/2014/main" id="{A634EDCC-0A24-23C9-C7BB-93A415465B4F}"/>
              </a:ext>
            </a:extLst>
          </p:cNvPr>
          <p:cNvSpPr txBox="1">
            <a:spLocks noGrp="1"/>
          </p:cNvSpPr>
          <p:nvPr>
            <p:ph type="body" idx="10"/>
          </p:nvPr>
        </p:nvSpPr>
        <p:spPr>
          <a:xfrm>
            <a:off x="13459066" y="7602486"/>
            <a:ext cx="1171334" cy="649356"/>
          </a:xfrm>
          <a:prstGeom prst="rect">
            <a:avLst/>
          </a:prstGeom>
          <a:noFill/>
          <a:ln>
            <a:noFill/>
          </a:ln>
        </p:spPr>
        <p:txBody>
          <a:bodyPr spcFirstLastPara="1" wrap="square" lIns="130600" tIns="65300" rIns="130600" bIns="65300" anchor="t" anchorCtr="0">
            <a:noAutofit/>
          </a:bodyPr>
          <a:lstStyle>
            <a:lvl1pPr marL="57150" lvl="0" indent="0" algn="r">
              <a:spcBef>
                <a:spcPts val="400"/>
              </a:spcBef>
              <a:spcAft>
                <a:spcPts val="0"/>
              </a:spcAft>
              <a:buClr>
                <a:schemeClr val="accent1"/>
              </a:buClr>
              <a:buSzPts val="2700"/>
              <a:buNone/>
              <a:defRPr sz="2000">
                <a:solidFill>
                  <a:schemeClr val="dk1"/>
                </a:solidFill>
              </a:defRPr>
            </a:lvl1pPr>
            <a:lvl2pPr marL="914400" lvl="1" indent="-377190" algn="l">
              <a:spcBef>
                <a:spcPts val="400"/>
              </a:spcBef>
              <a:spcAft>
                <a:spcPts val="0"/>
              </a:spcAft>
              <a:buClr>
                <a:schemeClr val="accent1"/>
              </a:buClr>
              <a:buSzPts val="2340"/>
              <a:buChar char="•"/>
              <a:defRPr>
                <a:solidFill>
                  <a:schemeClr val="dk2"/>
                </a:solidFill>
              </a:defRPr>
            </a:lvl2pPr>
            <a:lvl3pPr marL="1371600" lvl="2" indent="-365760" algn="l">
              <a:spcBef>
                <a:spcPts val="400"/>
              </a:spcBef>
              <a:spcAft>
                <a:spcPts val="0"/>
              </a:spcAft>
              <a:buClr>
                <a:schemeClr val="accent1"/>
              </a:buClr>
              <a:buSzPts val="2160"/>
              <a:buChar char="•"/>
              <a:defRPr>
                <a:solidFill>
                  <a:schemeClr val="dk2"/>
                </a:solidFill>
              </a:defRPr>
            </a:lvl3pPr>
            <a:lvl4pPr marL="1828800" lvl="3" indent="-342900" algn="l">
              <a:spcBef>
                <a:spcPts val="400"/>
              </a:spcBef>
              <a:spcAft>
                <a:spcPts val="0"/>
              </a:spcAft>
              <a:buClr>
                <a:schemeClr val="accent1"/>
              </a:buClr>
              <a:buSzPts val="1800"/>
              <a:buChar char="•"/>
              <a:defRPr>
                <a:solidFill>
                  <a:schemeClr val="dk2"/>
                </a:solidFill>
              </a:defRPr>
            </a:lvl4pPr>
            <a:lvl5pPr marL="2286000" lvl="4" indent="-331470" algn="l">
              <a:spcBef>
                <a:spcPts val="400"/>
              </a:spcBef>
              <a:spcAft>
                <a:spcPts val="0"/>
              </a:spcAft>
              <a:buClr>
                <a:schemeClr val="accent1"/>
              </a:buClr>
              <a:buSzPts val="1620"/>
              <a:buChar char="•"/>
              <a:defRPr>
                <a:solidFill>
                  <a:schemeClr val="dk2"/>
                </a:solidFill>
              </a:defRPr>
            </a:lvl5pPr>
            <a:lvl6pPr marL="2743200" lvl="5" indent="-342900" algn="l">
              <a:spcBef>
                <a:spcPts val="360"/>
              </a:spcBef>
              <a:spcAft>
                <a:spcPts val="0"/>
              </a:spcAft>
              <a:buClr>
                <a:srgbClr val="EEEAFF"/>
              </a:buClr>
              <a:buSzPts val="1800"/>
              <a:buChar char="»"/>
              <a:defRPr/>
            </a:lvl6pPr>
            <a:lvl7pPr marL="3200400" lvl="6" indent="-342900" algn="l">
              <a:spcBef>
                <a:spcPts val="360"/>
              </a:spcBef>
              <a:spcAft>
                <a:spcPts val="0"/>
              </a:spcAft>
              <a:buClr>
                <a:srgbClr val="EEEAFF"/>
              </a:buClr>
              <a:buSzPts val="1800"/>
              <a:buChar char="»"/>
              <a:defRPr/>
            </a:lvl7pPr>
            <a:lvl8pPr marL="3657600" lvl="7" indent="-342900" algn="l">
              <a:spcBef>
                <a:spcPts val="360"/>
              </a:spcBef>
              <a:spcAft>
                <a:spcPts val="0"/>
              </a:spcAft>
              <a:buClr>
                <a:srgbClr val="EEEAFF"/>
              </a:buClr>
              <a:buSzPts val="1800"/>
              <a:buChar char="»"/>
              <a:defRPr/>
            </a:lvl8pPr>
            <a:lvl9pPr marL="4114800" lvl="8" indent="-342900" algn="l">
              <a:spcBef>
                <a:spcPts val="360"/>
              </a:spcBef>
              <a:spcAft>
                <a:spcPts val="0"/>
              </a:spcAft>
              <a:buClr>
                <a:srgbClr val="EEEAFF"/>
              </a:buClr>
              <a:buSzPts val="1800"/>
              <a:buChar char="»"/>
              <a:defRPr/>
            </a:lvl9pPr>
          </a:lstStyle>
          <a:p>
            <a:endParaRP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preserve="1" userDrawn="1">
  <p:cSld name="1_Title and Content">
    <p:spTree>
      <p:nvGrpSpPr>
        <p:cNvPr id="1" name="Shape 18"/>
        <p:cNvGrpSpPr/>
        <p:nvPr/>
      </p:nvGrpSpPr>
      <p:grpSpPr>
        <a:xfrm>
          <a:off x="0" y="0"/>
          <a:ext cx="0" cy="0"/>
          <a:chOff x="0" y="0"/>
          <a:chExt cx="0" cy="0"/>
        </a:xfrm>
      </p:grpSpPr>
      <p:pic>
        <p:nvPicPr>
          <p:cNvPr id="19" name="Google Shape;19;p8"/>
          <p:cNvPicPr preferRelativeResize="0"/>
          <p:nvPr/>
        </p:nvPicPr>
        <p:blipFill rotWithShape="1">
          <a:blip r:embed="rId2">
            <a:alphaModFix/>
          </a:blip>
          <a:srcRect t="27515" r="11917"/>
          <a:stretch/>
        </p:blipFill>
        <p:spPr>
          <a:xfrm>
            <a:off x="12984480" y="31805"/>
            <a:ext cx="1645920" cy="1155499"/>
          </a:xfrm>
          <a:prstGeom prst="rect">
            <a:avLst/>
          </a:prstGeom>
          <a:noFill/>
          <a:ln>
            <a:noFill/>
          </a:ln>
        </p:spPr>
      </p:pic>
      <p:sp>
        <p:nvSpPr>
          <p:cNvPr id="21" name="Google Shape;21;p8"/>
          <p:cNvSpPr txBox="1">
            <a:spLocks noGrp="1"/>
          </p:cNvSpPr>
          <p:nvPr>
            <p:ph type="body" idx="1"/>
          </p:nvPr>
        </p:nvSpPr>
        <p:spPr>
          <a:xfrm>
            <a:off x="838200" y="1981200"/>
            <a:ext cx="12954000" cy="5334000"/>
          </a:xfrm>
          <a:prstGeom prst="rect">
            <a:avLst/>
          </a:prstGeom>
          <a:noFill/>
          <a:ln>
            <a:noFill/>
          </a:ln>
        </p:spPr>
        <p:txBody>
          <a:bodyPr spcFirstLastPara="1" wrap="square" lIns="130600" tIns="65300" rIns="130600" bIns="65300" anchor="t" anchorCtr="0">
            <a:noAutofit/>
          </a:bodyPr>
          <a:lstStyle>
            <a:lvl1pPr marL="457200" lvl="0" indent="-400050" algn="l">
              <a:spcBef>
                <a:spcPts val="400"/>
              </a:spcBef>
              <a:spcAft>
                <a:spcPts val="0"/>
              </a:spcAft>
              <a:buClr>
                <a:schemeClr val="accent1"/>
              </a:buClr>
              <a:buSzPts val="2700"/>
              <a:buChar char="•"/>
              <a:defRPr>
                <a:solidFill>
                  <a:schemeClr val="dk1"/>
                </a:solidFill>
              </a:defRPr>
            </a:lvl1pPr>
            <a:lvl2pPr marL="914400" lvl="1" indent="-377190" algn="l">
              <a:spcBef>
                <a:spcPts val="400"/>
              </a:spcBef>
              <a:spcAft>
                <a:spcPts val="0"/>
              </a:spcAft>
              <a:buClr>
                <a:schemeClr val="accent1"/>
              </a:buClr>
              <a:buSzPts val="2340"/>
              <a:buChar char="•"/>
              <a:defRPr>
                <a:solidFill>
                  <a:schemeClr val="dk2"/>
                </a:solidFill>
              </a:defRPr>
            </a:lvl2pPr>
            <a:lvl3pPr marL="1371600" lvl="2" indent="-365760" algn="l">
              <a:spcBef>
                <a:spcPts val="400"/>
              </a:spcBef>
              <a:spcAft>
                <a:spcPts val="0"/>
              </a:spcAft>
              <a:buClr>
                <a:schemeClr val="accent1"/>
              </a:buClr>
              <a:buSzPts val="2160"/>
              <a:buChar char="•"/>
              <a:defRPr>
                <a:solidFill>
                  <a:schemeClr val="dk2"/>
                </a:solidFill>
              </a:defRPr>
            </a:lvl3pPr>
            <a:lvl4pPr marL="1828800" lvl="3" indent="-342900" algn="l">
              <a:spcBef>
                <a:spcPts val="400"/>
              </a:spcBef>
              <a:spcAft>
                <a:spcPts val="0"/>
              </a:spcAft>
              <a:buClr>
                <a:schemeClr val="accent1"/>
              </a:buClr>
              <a:buSzPts val="1800"/>
              <a:buChar char="•"/>
              <a:defRPr>
                <a:solidFill>
                  <a:schemeClr val="dk2"/>
                </a:solidFill>
              </a:defRPr>
            </a:lvl4pPr>
            <a:lvl5pPr marL="2286000" lvl="4" indent="-331470" algn="l">
              <a:spcBef>
                <a:spcPts val="400"/>
              </a:spcBef>
              <a:spcAft>
                <a:spcPts val="0"/>
              </a:spcAft>
              <a:buClr>
                <a:schemeClr val="accent1"/>
              </a:buClr>
              <a:buSzPts val="1620"/>
              <a:buChar char="•"/>
              <a:defRPr>
                <a:solidFill>
                  <a:schemeClr val="dk2"/>
                </a:solidFill>
              </a:defRPr>
            </a:lvl5pPr>
            <a:lvl6pPr marL="2743200" lvl="5" indent="-342900" algn="l">
              <a:spcBef>
                <a:spcPts val="360"/>
              </a:spcBef>
              <a:spcAft>
                <a:spcPts val="0"/>
              </a:spcAft>
              <a:buClr>
                <a:srgbClr val="EEEAFF"/>
              </a:buClr>
              <a:buSzPts val="1800"/>
              <a:buChar char="»"/>
              <a:defRPr/>
            </a:lvl6pPr>
            <a:lvl7pPr marL="3200400" lvl="6" indent="-342900" algn="l">
              <a:spcBef>
                <a:spcPts val="360"/>
              </a:spcBef>
              <a:spcAft>
                <a:spcPts val="0"/>
              </a:spcAft>
              <a:buClr>
                <a:srgbClr val="EEEAFF"/>
              </a:buClr>
              <a:buSzPts val="1800"/>
              <a:buChar char="»"/>
              <a:defRPr/>
            </a:lvl7pPr>
            <a:lvl8pPr marL="3657600" lvl="7" indent="-342900" algn="l">
              <a:spcBef>
                <a:spcPts val="360"/>
              </a:spcBef>
              <a:spcAft>
                <a:spcPts val="0"/>
              </a:spcAft>
              <a:buClr>
                <a:srgbClr val="EEEAFF"/>
              </a:buClr>
              <a:buSzPts val="1800"/>
              <a:buChar char="»"/>
              <a:defRPr/>
            </a:lvl8pPr>
            <a:lvl9pPr marL="4114800" lvl="8" indent="-342900" algn="l">
              <a:spcBef>
                <a:spcPts val="360"/>
              </a:spcBef>
              <a:spcAft>
                <a:spcPts val="0"/>
              </a:spcAft>
              <a:buClr>
                <a:srgbClr val="EEEAFF"/>
              </a:buClr>
              <a:buSzPts val="1800"/>
              <a:buChar char="»"/>
              <a:defRPr/>
            </a:lvl9pPr>
          </a:lstStyle>
          <a:p>
            <a:endParaRPr/>
          </a:p>
        </p:txBody>
      </p:sp>
      <p:sp>
        <p:nvSpPr>
          <p:cNvPr id="22" name="Google Shape;22;p8"/>
          <p:cNvSpPr txBox="1">
            <a:spLocks noGrp="1"/>
          </p:cNvSpPr>
          <p:nvPr>
            <p:ph type="title"/>
          </p:nvPr>
        </p:nvSpPr>
        <p:spPr>
          <a:xfrm>
            <a:off x="838200" y="330200"/>
            <a:ext cx="12954000" cy="142240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2" name="Google Shape;21;p8">
            <a:extLst>
              <a:ext uri="{FF2B5EF4-FFF2-40B4-BE49-F238E27FC236}">
                <a16:creationId xmlns:a16="http://schemas.microsoft.com/office/drawing/2014/main" id="{F7ACA0CE-67F2-516B-0FC7-B6B69FDBFD23}"/>
              </a:ext>
            </a:extLst>
          </p:cNvPr>
          <p:cNvSpPr txBox="1">
            <a:spLocks noGrp="1"/>
          </p:cNvSpPr>
          <p:nvPr>
            <p:ph type="body" idx="10"/>
          </p:nvPr>
        </p:nvSpPr>
        <p:spPr>
          <a:xfrm>
            <a:off x="13459066" y="7622364"/>
            <a:ext cx="1171334" cy="649356"/>
          </a:xfrm>
          <a:prstGeom prst="rect">
            <a:avLst/>
          </a:prstGeom>
          <a:noFill/>
          <a:ln>
            <a:noFill/>
          </a:ln>
        </p:spPr>
        <p:txBody>
          <a:bodyPr spcFirstLastPara="1" wrap="square" lIns="130600" tIns="65300" rIns="130600" bIns="65300" anchor="t" anchorCtr="0">
            <a:noAutofit/>
          </a:bodyPr>
          <a:lstStyle>
            <a:lvl1pPr marL="57150" lvl="0" indent="0" algn="r">
              <a:spcBef>
                <a:spcPts val="400"/>
              </a:spcBef>
              <a:spcAft>
                <a:spcPts val="0"/>
              </a:spcAft>
              <a:buClr>
                <a:schemeClr val="accent1"/>
              </a:buClr>
              <a:buSzPts val="2700"/>
              <a:buNone/>
              <a:defRPr sz="2000">
                <a:solidFill>
                  <a:schemeClr val="dk1"/>
                </a:solidFill>
              </a:defRPr>
            </a:lvl1pPr>
            <a:lvl2pPr marL="914400" lvl="1" indent="-377190" algn="l">
              <a:spcBef>
                <a:spcPts val="400"/>
              </a:spcBef>
              <a:spcAft>
                <a:spcPts val="0"/>
              </a:spcAft>
              <a:buClr>
                <a:schemeClr val="accent1"/>
              </a:buClr>
              <a:buSzPts val="2340"/>
              <a:buChar char="•"/>
              <a:defRPr>
                <a:solidFill>
                  <a:schemeClr val="dk2"/>
                </a:solidFill>
              </a:defRPr>
            </a:lvl2pPr>
            <a:lvl3pPr marL="1371600" lvl="2" indent="-365760" algn="l">
              <a:spcBef>
                <a:spcPts val="400"/>
              </a:spcBef>
              <a:spcAft>
                <a:spcPts val="0"/>
              </a:spcAft>
              <a:buClr>
                <a:schemeClr val="accent1"/>
              </a:buClr>
              <a:buSzPts val="2160"/>
              <a:buChar char="•"/>
              <a:defRPr>
                <a:solidFill>
                  <a:schemeClr val="dk2"/>
                </a:solidFill>
              </a:defRPr>
            </a:lvl3pPr>
            <a:lvl4pPr marL="1828800" lvl="3" indent="-342900" algn="l">
              <a:spcBef>
                <a:spcPts val="400"/>
              </a:spcBef>
              <a:spcAft>
                <a:spcPts val="0"/>
              </a:spcAft>
              <a:buClr>
                <a:schemeClr val="accent1"/>
              </a:buClr>
              <a:buSzPts val="1800"/>
              <a:buChar char="•"/>
              <a:defRPr>
                <a:solidFill>
                  <a:schemeClr val="dk2"/>
                </a:solidFill>
              </a:defRPr>
            </a:lvl4pPr>
            <a:lvl5pPr marL="2286000" lvl="4" indent="-331470" algn="l">
              <a:spcBef>
                <a:spcPts val="400"/>
              </a:spcBef>
              <a:spcAft>
                <a:spcPts val="0"/>
              </a:spcAft>
              <a:buClr>
                <a:schemeClr val="accent1"/>
              </a:buClr>
              <a:buSzPts val="1620"/>
              <a:buChar char="•"/>
              <a:defRPr>
                <a:solidFill>
                  <a:schemeClr val="dk2"/>
                </a:solidFill>
              </a:defRPr>
            </a:lvl5pPr>
            <a:lvl6pPr marL="2743200" lvl="5" indent="-342900" algn="l">
              <a:spcBef>
                <a:spcPts val="360"/>
              </a:spcBef>
              <a:spcAft>
                <a:spcPts val="0"/>
              </a:spcAft>
              <a:buClr>
                <a:srgbClr val="EEEAFF"/>
              </a:buClr>
              <a:buSzPts val="1800"/>
              <a:buChar char="»"/>
              <a:defRPr/>
            </a:lvl6pPr>
            <a:lvl7pPr marL="3200400" lvl="6" indent="-342900" algn="l">
              <a:spcBef>
                <a:spcPts val="360"/>
              </a:spcBef>
              <a:spcAft>
                <a:spcPts val="0"/>
              </a:spcAft>
              <a:buClr>
                <a:srgbClr val="EEEAFF"/>
              </a:buClr>
              <a:buSzPts val="1800"/>
              <a:buChar char="»"/>
              <a:defRPr/>
            </a:lvl7pPr>
            <a:lvl8pPr marL="3657600" lvl="7" indent="-342900" algn="l">
              <a:spcBef>
                <a:spcPts val="360"/>
              </a:spcBef>
              <a:spcAft>
                <a:spcPts val="0"/>
              </a:spcAft>
              <a:buClr>
                <a:srgbClr val="EEEAFF"/>
              </a:buClr>
              <a:buSzPts val="1800"/>
              <a:buChar char="»"/>
              <a:defRPr/>
            </a:lvl8pPr>
            <a:lvl9pPr marL="4114800" lvl="8" indent="-342900" algn="l">
              <a:spcBef>
                <a:spcPts val="360"/>
              </a:spcBef>
              <a:spcAft>
                <a:spcPts val="0"/>
              </a:spcAft>
              <a:buClr>
                <a:srgbClr val="EEEAFF"/>
              </a:buClr>
              <a:buSzPts val="1800"/>
              <a:buChar char="»"/>
              <a:defRPr/>
            </a:lvl9pPr>
          </a:lstStyle>
          <a:p>
            <a:endParaRPr dirty="0"/>
          </a:p>
        </p:txBody>
      </p:sp>
    </p:spTree>
    <p:extLst>
      <p:ext uri="{BB962C8B-B14F-4D97-AF65-F5344CB8AC3E}">
        <p14:creationId xmlns:p14="http://schemas.microsoft.com/office/powerpoint/2010/main" val="40703508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userDrawn="1">
  <p:cSld name="Blank">
    <p:spTree>
      <p:nvGrpSpPr>
        <p:cNvPr id="1" name="Shape 33"/>
        <p:cNvGrpSpPr/>
        <p:nvPr/>
      </p:nvGrpSpPr>
      <p:grpSpPr>
        <a:xfrm>
          <a:off x="0" y="0"/>
          <a:ext cx="0" cy="0"/>
          <a:chOff x="0" y="0"/>
          <a:chExt cx="0" cy="0"/>
        </a:xfrm>
      </p:grpSpPr>
      <p:sp>
        <p:nvSpPr>
          <p:cNvPr id="2" name="Google Shape;21;p8">
            <a:extLst>
              <a:ext uri="{FF2B5EF4-FFF2-40B4-BE49-F238E27FC236}">
                <a16:creationId xmlns:a16="http://schemas.microsoft.com/office/drawing/2014/main" id="{684DD371-73C4-BA35-CFB4-F588A94C05D4}"/>
              </a:ext>
            </a:extLst>
          </p:cNvPr>
          <p:cNvSpPr txBox="1">
            <a:spLocks noGrp="1"/>
          </p:cNvSpPr>
          <p:nvPr>
            <p:ph type="body" idx="10"/>
          </p:nvPr>
        </p:nvSpPr>
        <p:spPr>
          <a:xfrm>
            <a:off x="13459066" y="7602486"/>
            <a:ext cx="1171334" cy="649356"/>
          </a:xfrm>
          <a:prstGeom prst="rect">
            <a:avLst/>
          </a:prstGeom>
          <a:noFill/>
          <a:ln>
            <a:noFill/>
          </a:ln>
        </p:spPr>
        <p:txBody>
          <a:bodyPr spcFirstLastPara="1" wrap="square" lIns="130600" tIns="65300" rIns="130600" bIns="65300" anchor="t" anchorCtr="0">
            <a:noAutofit/>
          </a:bodyPr>
          <a:lstStyle>
            <a:lvl1pPr marL="57150" lvl="0" indent="0" algn="r">
              <a:spcBef>
                <a:spcPts val="400"/>
              </a:spcBef>
              <a:spcAft>
                <a:spcPts val="0"/>
              </a:spcAft>
              <a:buClr>
                <a:schemeClr val="accent1"/>
              </a:buClr>
              <a:buSzPts val="2700"/>
              <a:buNone/>
              <a:defRPr sz="2000">
                <a:solidFill>
                  <a:schemeClr val="dk1"/>
                </a:solidFill>
              </a:defRPr>
            </a:lvl1pPr>
            <a:lvl2pPr marL="914400" lvl="1" indent="-377190" algn="l">
              <a:spcBef>
                <a:spcPts val="400"/>
              </a:spcBef>
              <a:spcAft>
                <a:spcPts val="0"/>
              </a:spcAft>
              <a:buClr>
                <a:schemeClr val="accent1"/>
              </a:buClr>
              <a:buSzPts val="2340"/>
              <a:buChar char="•"/>
              <a:defRPr>
                <a:solidFill>
                  <a:schemeClr val="dk2"/>
                </a:solidFill>
              </a:defRPr>
            </a:lvl2pPr>
            <a:lvl3pPr marL="1371600" lvl="2" indent="-365760" algn="l">
              <a:spcBef>
                <a:spcPts val="400"/>
              </a:spcBef>
              <a:spcAft>
                <a:spcPts val="0"/>
              </a:spcAft>
              <a:buClr>
                <a:schemeClr val="accent1"/>
              </a:buClr>
              <a:buSzPts val="2160"/>
              <a:buChar char="•"/>
              <a:defRPr>
                <a:solidFill>
                  <a:schemeClr val="dk2"/>
                </a:solidFill>
              </a:defRPr>
            </a:lvl3pPr>
            <a:lvl4pPr marL="1828800" lvl="3" indent="-342900" algn="l">
              <a:spcBef>
                <a:spcPts val="400"/>
              </a:spcBef>
              <a:spcAft>
                <a:spcPts val="0"/>
              </a:spcAft>
              <a:buClr>
                <a:schemeClr val="accent1"/>
              </a:buClr>
              <a:buSzPts val="1800"/>
              <a:buChar char="•"/>
              <a:defRPr>
                <a:solidFill>
                  <a:schemeClr val="dk2"/>
                </a:solidFill>
              </a:defRPr>
            </a:lvl4pPr>
            <a:lvl5pPr marL="2286000" lvl="4" indent="-331470" algn="l">
              <a:spcBef>
                <a:spcPts val="400"/>
              </a:spcBef>
              <a:spcAft>
                <a:spcPts val="0"/>
              </a:spcAft>
              <a:buClr>
                <a:schemeClr val="accent1"/>
              </a:buClr>
              <a:buSzPts val="1620"/>
              <a:buChar char="•"/>
              <a:defRPr>
                <a:solidFill>
                  <a:schemeClr val="dk2"/>
                </a:solidFill>
              </a:defRPr>
            </a:lvl5pPr>
            <a:lvl6pPr marL="2743200" lvl="5" indent="-342900" algn="l">
              <a:spcBef>
                <a:spcPts val="360"/>
              </a:spcBef>
              <a:spcAft>
                <a:spcPts val="0"/>
              </a:spcAft>
              <a:buClr>
                <a:srgbClr val="EEEAFF"/>
              </a:buClr>
              <a:buSzPts val="1800"/>
              <a:buChar char="»"/>
              <a:defRPr/>
            </a:lvl6pPr>
            <a:lvl7pPr marL="3200400" lvl="6" indent="-342900" algn="l">
              <a:spcBef>
                <a:spcPts val="360"/>
              </a:spcBef>
              <a:spcAft>
                <a:spcPts val="0"/>
              </a:spcAft>
              <a:buClr>
                <a:srgbClr val="EEEAFF"/>
              </a:buClr>
              <a:buSzPts val="1800"/>
              <a:buChar char="»"/>
              <a:defRPr/>
            </a:lvl7pPr>
            <a:lvl8pPr marL="3657600" lvl="7" indent="-342900" algn="l">
              <a:spcBef>
                <a:spcPts val="360"/>
              </a:spcBef>
              <a:spcAft>
                <a:spcPts val="0"/>
              </a:spcAft>
              <a:buClr>
                <a:srgbClr val="EEEAFF"/>
              </a:buClr>
              <a:buSzPts val="1800"/>
              <a:buChar char="»"/>
              <a:defRPr/>
            </a:lvl8pPr>
            <a:lvl9pPr marL="4114800" lvl="8" indent="-342900" algn="l">
              <a:spcBef>
                <a:spcPts val="360"/>
              </a:spcBef>
              <a:spcAft>
                <a:spcPts val="0"/>
              </a:spcAft>
              <a:buClr>
                <a:srgbClr val="EEEAFF"/>
              </a:buClr>
              <a:buSzPts val="1800"/>
              <a:buChar char="»"/>
              <a:defRPr/>
            </a:lvl9pPr>
          </a:lstStyle>
          <a:p>
            <a:endParaRPr dirty="0"/>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9"/>
        <p:cNvGrpSpPr/>
        <p:nvPr/>
      </p:nvGrpSpPr>
      <p:grpSpPr>
        <a:xfrm>
          <a:off x="0" y="0"/>
          <a:ext cx="0" cy="0"/>
          <a:chOff x="0" y="0"/>
          <a:chExt cx="0" cy="0"/>
        </a:xfrm>
      </p:grpSpPr>
      <p:sp>
        <p:nvSpPr>
          <p:cNvPr id="10" name="Google Shape;10;p6"/>
          <p:cNvSpPr txBox="1">
            <a:spLocks noGrp="1"/>
          </p:cNvSpPr>
          <p:nvPr>
            <p:ph type="body" idx="1"/>
          </p:nvPr>
        </p:nvSpPr>
        <p:spPr>
          <a:xfrm>
            <a:off x="838200" y="1905000"/>
            <a:ext cx="12954000" cy="5410200"/>
          </a:xfrm>
          <a:prstGeom prst="rect">
            <a:avLst/>
          </a:prstGeom>
          <a:noFill/>
          <a:ln>
            <a:noFill/>
          </a:ln>
        </p:spPr>
        <p:txBody>
          <a:bodyPr spcFirstLastPara="1" wrap="square" lIns="130600" tIns="65300" rIns="130600" bIns="65300" anchor="t" anchorCtr="0">
            <a:noAutofit/>
          </a:bodyPr>
          <a:lstStyle>
            <a:lvl1pPr marL="457200" marR="0" lvl="0" indent="-400050" algn="l" rtl="0">
              <a:spcBef>
                <a:spcPts val="400"/>
              </a:spcBef>
              <a:spcAft>
                <a:spcPts val="0"/>
              </a:spcAft>
              <a:buClr>
                <a:schemeClr val="accent1"/>
              </a:buClr>
              <a:buSzPts val="2700"/>
              <a:buFont typeface="Tahoma"/>
              <a:buChar char="•"/>
              <a:defRPr sz="3000" b="0" i="0" u="none" strike="noStrike" cap="none">
                <a:solidFill>
                  <a:schemeClr val="dk1"/>
                </a:solidFill>
                <a:latin typeface="Tahoma"/>
                <a:ea typeface="Tahoma"/>
                <a:cs typeface="Tahoma"/>
                <a:sym typeface="Tahoma"/>
              </a:defRPr>
            </a:lvl1pPr>
            <a:lvl2pPr marL="914400" marR="0" lvl="1" indent="-377190" algn="l" rtl="0">
              <a:spcBef>
                <a:spcPts val="400"/>
              </a:spcBef>
              <a:spcAft>
                <a:spcPts val="0"/>
              </a:spcAft>
              <a:buClr>
                <a:schemeClr val="accent1"/>
              </a:buClr>
              <a:buSzPts val="2340"/>
              <a:buFont typeface="Tahoma"/>
              <a:buChar char="•"/>
              <a:defRPr sz="2600" b="0" i="0" u="none" strike="noStrike" cap="none">
                <a:solidFill>
                  <a:schemeClr val="dk2"/>
                </a:solidFill>
                <a:latin typeface="Tahoma"/>
                <a:ea typeface="Tahoma"/>
                <a:cs typeface="Tahoma"/>
                <a:sym typeface="Tahoma"/>
              </a:defRPr>
            </a:lvl2pPr>
            <a:lvl3pPr marL="1371600" marR="0" lvl="2" indent="-365760" algn="l" rtl="0">
              <a:spcBef>
                <a:spcPts val="400"/>
              </a:spcBef>
              <a:spcAft>
                <a:spcPts val="0"/>
              </a:spcAft>
              <a:buClr>
                <a:schemeClr val="accent1"/>
              </a:buClr>
              <a:buSzPts val="2160"/>
              <a:buFont typeface="Tahoma"/>
              <a:buChar char="•"/>
              <a:defRPr sz="2400" b="0" i="0" u="none" strike="noStrike" cap="none">
                <a:solidFill>
                  <a:schemeClr val="dk2"/>
                </a:solidFill>
                <a:latin typeface="Tahoma"/>
                <a:ea typeface="Tahoma"/>
                <a:cs typeface="Tahoma"/>
                <a:sym typeface="Tahoma"/>
              </a:defRPr>
            </a:lvl3pPr>
            <a:lvl4pPr marL="1828800" marR="0" lvl="3" indent="-342900" algn="l" rtl="0">
              <a:spcBef>
                <a:spcPts val="400"/>
              </a:spcBef>
              <a:spcAft>
                <a:spcPts val="0"/>
              </a:spcAft>
              <a:buClr>
                <a:schemeClr val="accent1"/>
              </a:buClr>
              <a:buSzPts val="1800"/>
              <a:buFont typeface="Tahoma"/>
              <a:buChar char="•"/>
              <a:defRPr sz="2000" b="0" i="0" u="none" strike="noStrike" cap="none">
                <a:solidFill>
                  <a:schemeClr val="dk2"/>
                </a:solidFill>
                <a:latin typeface="Tahoma"/>
                <a:ea typeface="Tahoma"/>
                <a:cs typeface="Tahoma"/>
                <a:sym typeface="Tahoma"/>
              </a:defRPr>
            </a:lvl4pPr>
            <a:lvl5pPr marL="2286000" marR="0" lvl="4" indent="-331470" algn="l" rtl="0">
              <a:spcBef>
                <a:spcPts val="400"/>
              </a:spcBef>
              <a:spcAft>
                <a:spcPts val="0"/>
              </a:spcAft>
              <a:buClr>
                <a:schemeClr val="accent1"/>
              </a:buClr>
              <a:buSzPts val="1620"/>
              <a:buFont typeface="Tahoma"/>
              <a:buChar char="•"/>
              <a:defRPr sz="1800" b="0" i="0" u="none" strike="noStrike" cap="none">
                <a:solidFill>
                  <a:schemeClr val="dk2"/>
                </a:solidFill>
                <a:latin typeface="Tahoma"/>
                <a:ea typeface="Tahoma"/>
                <a:cs typeface="Tahoma"/>
                <a:sym typeface="Tahoma"/>
              </a:defRPr>
            </a:lvl5pPr>
            <a:lvl6pPr marL="2743200" marR="0" lvl="5" indent="-444500" algn="l" rtl="0">
              <a:spcBef>
                <a:spcPts val="680"/>
              </a:spcBef>
              <a:spcAft>
                <a:spcPts val="0"/>
              </a:spcAft>
              <a:buClr>
                <a:srgbClr val="EEEAFF"/>
              </a:buClr>
              <a:buSzPts val="3400"/>
              <a:buFont typeface="Arial"/>
              <a:buChar char="»"/>
              <a:defRPr sz="3400" b="0" i="0" u="none" strike="noStrike" cap="none">
                <a:solidFill>
                  <a:srgbClr val="EEEAFF"/>
                </a:solidFill>
                <a:latin typeface="Arial"/>
                <a:ea typeface="Arial"/>
                <a:cs typeface="Arial"/>
                <a:sym typeface="Arial"/>
              </a:defRPr>
            </a:lvl6pPr>
            <a:lvl7pPr marL="3200400" marR="0" lvl="6" indent="-444500" algn="l" rtl="0">
              <a:spcBef>
                <a:spcPts val="680"/>
              </a:spcBef>
              <a:spcAft>
                <a:spcPts val="0"/>
              </a:spcAft>
              <a:buClr>
                <a:srgbClr val="EEEAFF"/>
              </a:buClr>
              <a:buSzPts val="3400"/>
              <a:buFont typeface="Arial"/>
              <a:buChar char="»"/>
              <a:defRPr sz="3400" b="0" i="0" u="none" strike="noStrike" cap="none">
                <a:solidFill>
                  <a:srgbClr val="EEEAFF"/>
                </a:solidFill>
                <a:latin typeface="Arial"/>
                <a:ea typeface="Arial"/>
                <a:cs typeface="Arial"/>
                <a:sym typeface="Arial"/>
              </a:defRPr>
            </a:lvl7pPr>
            <a:lvl8pPr marL="3657600" marR="0" lvl="7" indent="-444500" algn="l" rtl="0">
              <a:spcBef>
                <a:spcPts val="680"/>
              </a:spcBef>
              <a:spcAft>
                <a:spcPts val="0"/>
              </a:spcAft>
              <a:buClr>
                <a:srgbClr val="EEEAFF"/>
              </a:buClr>
              <a:buSzPts val="3400"/>
              <a:buFont typeface="Arial"/>
              <a:buChar char="»"/>
              <a:defRPr sz="3400" b="0" i="0" u="none" strike="noStrike" cap="none">
                <a:solidFill>
                  <a:srgbClr val="EEEAFF"/>
                </a:solidFill>
                <a:latin typeface="Arial"/>
                <a:ea typeface="Arial"/>
                <a:cs typeface="Arial"/>
                <a:sym typeface="Arial"/>
              </a:defRPr>
            </a:lvl8pPr>
            <a:lvl9pPr marL="4114800" marR="0" lvl="8" indent="-444500" algn="l" rtl="0">
              <a:spcBef>
                <a:spcPts val="680"/>
              </a:spcBef>
              <a:spcAft>
                <a:spcPts val="0"/>
              </a:spcAft>
              <a:buClr>
                <a:srgbClr val="EEEAFF"/>
              </a:buClr>
              <a:buSzPts val="3400"/>
              <a:buFont typeface="Arial"/>
              <a:buChar char="»"/>
              <a:defRPr sz="3400" b="0" i="0" u="none" strike="noStrike" cap="none">
                <a:solidFill>
                  <a:srgbClr val="EEEAFF"/>
                </a:solidFill>
                <a:latin typeface="Arial"/>
                <a:ea typeface="Arial"/>
                <a:cs typeface="Arial"/>
                <a:sym typeface="Arial"/>
              </a:defRPr>
            </a:lvl9pPr>
          </a:lstStyle>
          <a:p>
            <a:endParaRPr/>
          </a:p>
        </p:txBody>
      </p:sp>
      <p:sp>
        <p:nvSpPr>
          <p:cNvPr id="11" name="Google Shape;11;p6"/>
          <p:cNvSpPr txBox="1">
            <a:spLocks noGrp="1"/>
          </p:cNvSpPr>
          <p:nvPr>
            <p:ph type="title"/>
          </p:nvPr>
        </p:nvSpPr>
        <p:spPr>
          <a:xfrm>
            <a:off x="838200" y="330200"/>
            <a:ext cx="12954000" cy="14224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Clr>
                <a:srgbClr val="8C3800"/>
              </a:buClr>
              <a:buSzPts val="1400"/>
              <a:buNone/>
              <a:defRPr sz="4400" b="0" i="0" u="none" strike="noStrike" cap="none">
                <a:solidFill>
                  <a:srgbClr val="8C3800"/>
                </a:solidFill>
                <a:latin typeface="Tahoma"/>
                <a:ea typeface="Tahoma"/>
                <a:cs typeface="Tahoma"/>
                <a:sym typeface="Tahoma"/>
              </a:defRPr>
            </a:lvl1pPr>
            <a:lvl2pPr marR="0" lvl="1" algn="l" rtl="0">
              <a:spcBef>
                <a:spcPts val="0"/>
              </a:spcBef>
              <a:spcAft>
                <a:spcPts val="0"/>
              </a:spcAft>
              <a:buSzPts val="1400"/>
              <a:buNone/>
              <a:defRPr sz="4400" b="0" i="0" u="none" strike="noStrike" cap="none">
                <a:solidFill>
                  <a:srgbClr val="D84626"/>
                </a:solidFill>
                <a:latin typeface="Tahoma"/>
                <a:ea typeface="Tahoma"/>
                <a:cs typeface="Tahoma"/>
                <a:sym typeface="Tahoma"/>
              </a:defRPr>
            </a:lvl2pPr>
            <a:lvl3pPr marR="0" lvl="2" algn="l" rtl="0">
              <a:spcBef>
                <a:spcPts val="0"/>
              </a:spcBef>
              <a:spcAft>
                <a:spcPts val="0"/>
              </a:spcAft>
              <a:buSzPts val="1400"/>
              <a:buNone/>
              <a:defRPr sz="4400" b="0" i="0" u="none" strike="noStrike" cap="none">
                <a:solidFill>
                  <a:srgbClr val="D84626"/>
                </a:solidFill>
                <a:latin typeface="Tahoma"/>
                <a:ea typeface="Tahoma"/>
                <a:cs typeface="Tahoma"/>
                <a:sym typeface="Tahoma"/>
              </a:defRPr>
            </a:lvl3pPr>
            <a:lvl4pPr marR="0" lvl="3" algn="l" rtl="0">
              <a:spcBef>
                <a:spcPts val="0"/>
              </a:spcBef>
              <a:spcAft>
                <a:spcPts val="0"/>
              </a:spcAft>
              <a:buSzPts val="1400"/>
              <a:buNone/>
              <a:defRPr sz="4400" b="0" i="0" u="none" strike="noStrike" cap="none">
                <a:solidFill>
                  <a:srgbClr val="D84626"/>
                </a:solidFill>
                <a:latin typeface="Tahoma"/>
                <a:ea typeface="Tahoma"/>
                <a:cs typeface="Tahoma"/>
                <a:sym typeface="Tahoma"/>
              </a:defRPr>
            </a:lvl4pPr>
            <a:lvl5pPr marR="0" lvl="4" algn="l" rtl="0">
              <a:spcBef>
                <a:spcPts val="0"/>
              </a:spcBef>
              <a:spcAft>
                <a:spcPts val="0"/>
              </a:spcAft>
              <a:buSzPts val="1400"/>
              <a:buNone/>
              <a:defRPr sz="4400" b="0" i="0" u="none" strike="noStrike" cap="none">
                <a:solidFill>
                  <a:srgbClr val="D84626"/>
                </a:solidFill>
                <a:latin typeface="Tahoma"/>
                <a:ea typeface="Tahoma"/>
                <a:cs typeface="Tahoma"/>
                <a:sym typeface="Tahoma"/>
              </a:defRPr>
            </a:lvl5pPr>
            <a:lvl6pPr marR="0" lvl="5" algn="l" rtl="0">
              <a:spcBef>
                <a:spcPts val="0"/>
              </a:spcBef>
              <a:spcAft>
                <a:spcPts val="0"/>
              </a:spcAft>
              <a:buSzPts val="1400"/>
              <a:buNone/>
              <a:defRPr sz="5100" b="0" i="0" u="none" strike="noStrike" cap="none">
                <a:solidFill>
                  <a:srgbClr val="FFC22D"/>
                </a:solidFill>
                <a:latin typeface="Arial"/>
                <a:ea typeface="Arial"/>
                <a:cs typeface="Arial"/>
                <a:sym typeface="Arial"/>
              </a:defRPr>
            </a:lvl6pPr>
            <a:lvl7pPr marR="0" lvl="6" algn="l" rtl="0">
              <a:spcBef>
                <a:spcPts val="0"/>
              </a:spcBef>
              <a:spcAft>
                <a:spcPts val="0"/>
              </a:spcAft>
              <a:buSzPts val="1400"/>
              <a:buNone/>
              <a:defRPr sz="5100" b="0" i="0" u="none" strike="noStrike" cap="none">
                <a:solidFill>
                  <a:srgbClr val="FFC22D"/>
                </a:solidFill>
                <a:latin typeface="Arial"/>
                <a:ea typeface="Arial"/>
                <a:cs typeface="Arial"/>
                <a:sym typeface="Arial"/>
              </a:defRPr>
            </a:lvl7pPr>
            <a:lvl8pPr marR="0" lvl="7" algn="l" rtl="0">
              <a:spcBef>
                <a:spcPts val="0"/>
              </a:spcBef>
              <a:spcAft>
                <a:spcPts val="0"/>
              </a:spcAft>
              <a:buSzPts val="1400"/>
              <a:buNone/>
              <a:defRPr sz="5100" b="0" i="0" u="none" strike="noStrike" cap="none">
                <a:solidFill>
                  <a:srgbClr val="FFC22D"/>
                </a:solidFill>
                <a:latin typeface="Arial"/>
                <a:ea typeface="Arial"/>
                <a:cs typeface="Arial"/>
                <a:sym typeface="Arial"/>
              </a:defRPr>
            </a:lvl8pPr>
            <a:lvl9pPr marR="0" lvl="8" algn="l" rtl="0">
              <a:spcBef>
                <a:spcPts val="0"/>
              </a:spcBef>
              <a:spcAft>
                <a:spcPts val="0"/>
              </a:spcAft>
              <a:buSzPts val="1400"/>
              <a:buNone/>
              <a:defRPr sz="5100" b="0" i="0" u="none" strike="noStrike" cap="none">
                <a:solidFill>
                  <a:srgbClr val="FFC22D"/>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657" r:id="rId1"/>
    <p:sldLayoutId id="2147483650" r:id="rId2"/>
    <p:sldLayoutId id="2147483658" r:id="rId3"/>
    <p:sldLayoutId id="2147483653" r:id="rId4"/>
  </p:sldLayoutIdLst>
  <p:hf hd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tiff"/><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tiff"/><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notesSlide" Target="../notesSlides/notesSlide2.xml"/><Relationship Id="rId7" Type="http://schemas.openxmlformats.org/officeDocument/2006/relationships/image" Target="../media/image14.png"/><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13.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jpeg"/><Relationship Id="rId9" Type="http://schemas.openxmlformats.org/officeDocument/2006/relationships/image" Target="../media/image16.png"/></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22.png"/></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9.gif"/></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41;p1">
            <a:extLst>
              <a:ext uri="{FF2B5EF4-FFF2-40B4-BE49-F238E27FC236}">
                <a16:creationId xmlns:a16="http://schemas.microsoft.com/office/drawing/2014/main" id="{E21F49A6-084D-532E-4A92-B30641392D95}"/>
              </a:ext>
            </a:extLst>
          </p:cNvPr>
          <p:cNvSpPr txBox="1">
            <a:spLocks noGrp="1"/>
          </p:cNvSpPr>
          <p:nvPr>
            <p:ph type="ctrTitle"/>
          </p:nvPr>
        </p:nvSpPr>
        <p:spPr>
          <a:xfrm>
            <a:off x="1562100" y="1436271"/>
            <a:ext cx="11506200" cy="1925291"/>
          </a:xfrm>
          <a:prstGeom prst="rect">
            <a:avLst/>
          </a:prstGeom>
          <a:noFill/>
          <a:ln>
            <a:noFill/>
          </a:ln>
        </p:spPr>
        <p:txBody>
          <a:bodyPr spcFirstLastPara="1" wrap="square" lIns="91425" tIns="45700" rIns="91425" bIns="45700" anchor="b" anchorCtr="0">
            <a:noAutofit/>
          </a:bodyPr>
          <a:lstStyle/>
          <a:p>
            <a:pPr marL="0" lvl="0" indent="0" algn="ctr" rtl="0">
              <a:spcBef>
                <a:spcPts val="0"/>
              </a:spcBef>
              <a:spcAft>
                <a:spcPts val="0"/>
              </a:spcAft>
              <a:buNone/>
            </a:pPr>
            <a:r>
              <a:rPr lang="en-US" altLang="zh-CN" i="1" dirty="0" err="1"/>
              <a:t>DMiner</a:t>
            </a:r>
            <a:r>
              <a:rPr lang="en-US" altLang="zh-CN" dirty="0"/>
              <a:t>: Dashboard Design Mining and Recommendation</a:t>
            </a:r>
            <a:endParaRPr dirty="0"/>
          </a:p>
        </p:txBody>
      </p:sp>
      <p:grpSp>
        <p:nvGrpSpPr>
          <p:cNvPr id="18" name="组合 17">
            <a:extLst>
              <a:ext uri="{FF2B5EF4-FFF2-40B4-BE49-F238E27FC236}">
                <a16:creationId xmlns:a16="http://schemas.microsoft.com/office/drawing/2014/main" id="{20C43B5D-86F5-0409-E4FE-407233C502CF}"/>
              </a:ext>
            </a:extLst>
          </p:cNvPr>
          <p:cNvGrpSpPr/>
          <p:nvPr/>
        </p:nvGrpSpPr>
        <p:grpSpPr>
          <a:xfrm>
            <a:off x="3316998" y="4063175"/>
            <a:ext cx="8030954" cy="1881905"/>
            <a:chOff x="3626261" y="4463476"/>
            <a:chExt cx="8030954" cy="1881905"/>
          </a:xfrm>
        </p:grpSpPr>
        <p:pic>
          <p:nvPicPr>
            <p:cNvPr id="5" name="Picture 3">
              <a:extLst>
                <a:ext uri="{FF2B5EF4-FFF2-40B4-BE49-F238E27FC236}">
                  <a16:creationId xmlns:a16="http://schemas.microsoft.com/office/drawing/2014/main" id="{57A8E8F2-5B9D-1055-98D4-7D6D1B6AE6DB}"/>
                </a:ext>
              </a:extLst>
            </p:cNvPr>
            <p:cNvPicPr>
              <a:picLocks noChangeAspect="1"/>
            </p:cNvPicPr>
            <p:nvPr/>
          </p:nvPicPr>
          <p:blipFill rotWithShape="1">
            <a:blip r:embed="rId3"/>
            <a:srcRect l="21901" t="16618" r="26717" b="32001"/>
            <a:stretch/>
          </p:blipFill>
          <p:spPr>
            <a:xfrm>
              <a:off x="5421924" y="4472131"/>
              <a:ext cx="1326382" cy="1326382"/>
            </a:xfrm>
            <a:prstGeom prst="ellipse">
              <a:avLst/>
            </a:prstGeom>
          </p:spPr>
        </p:pic>
        <p:pic>
          <p:nvPicPr>
            <p:cNvPr id="6" name="Picture 5">
              <a:extLst>
                <a:ext uri="{FF2B5EF4-FFF2-40B4-BE49-F238E27FC236}">
                  <a16:creationId xmlns:a16="http://schemas.microsoft.com/office/drawing/2014/main" id="{42D15FE2-A114-C954-8083-E09774FE98DE}"/>
                </a:ext>
              </a:extLst>
            </p:cNvPr>
            <p:cNvPicPr>
              <a:picLocks noChangeAspect="1"/>
            </p:cNvPicPr>
            <p:nvPr/>
          </p:nvPicPr>
          <p:blipFill>
            <a:blip r:embed="rId4"/>
            <a:srcRect t="4049" b="4049"/>
            <a:stretch/>
          </p:blipFill>
          <p:spPr>
            <a:xfrm>
              <a:off x="3829843" y="4473776"/>
              <a:ext cx="1324800" cy="1324737"/>
            </a:xfrm>
            <a:prstGeom prst="ellipse">
              <a:avLst/>
            </a:prstGeom>
          </p:spPr>
        </p:pic>
        <p:pic>
          <p:nvPicPr>
            <p:cNvPr id="7" name="Picture 14">
              <a:extLst>
                <a:ext uri="{FF2B5EF4-FFF2-40B4-BE49-F238E27FC236}">
                  <a16:creationId xmlns:a16="http://schemas.microsoft.com/office/drawing/2014/main" id="{E018BA8E-6B2F-7F2D-1CD7-913448CF2A34}"/>
                </a:ext>
              </a:extLst>
            </p:cNvPr>
            <p:cNvPicPr>
              <a:picLocks noChangeAspect="1"/>
            </p:cNvPicPr>
            <p:nvPr/>
          </p:nvPicPr>
          <p:blipFill rotWithShape="1">
            <a:blip r:embed="rId5"/>
            <a:srcRect l="26955" t="11450" r="19967" b="43042"/>
            <a:stretch/>
          </p:blipFill>
          <p:spPr>
            <a:xfrm>
              <a:off x="10199750" y="4463476"/>
              <a:ext cx="1324800" cy="1324800"/>
            </a:xfrm>
            <a:prstGeom prst="ellipse">
              <a:avLst/>
            </a:prstGeom>
          </p:spPr>
        </p:pic>
        <p:sp>
          <p:nvSpPr>
            <p:cNvPr id="8" name="TextBox 15">
              <a:extLst>
                <a:ext uri="{FF2B5EF4-FFF2-40B4-BE49-F238E27FC236}">
                  <a16:creationId xmlns:a16="http://schemas.microsoft.com/office/drawing/2014/main" id="{90D59DDB-6470-98AB-E1C6-8FA4DEA91721}"/>
                </a:ext>
              </a:extLst>
            </p:cNvPr>
            <p:cNvSpPr txBox="1"/>
            <p:nvPr/>
          </p:nvSpPr>
          <p:spPr>
            <a:xfrm>
              <a:off x="5350217" y="5935810"/>
              <a:ext cx="1469796" cy="400110"/>
            </a:xfrm>
            <a:prstGeom prst="rect">
              <a:avLst/>
            </a:prstGeom>
            <a:noFill/>
          </p:spPr>
          <p:txBody>
            <a:bodyPr wrap="square" rtlCol="0">
              <a:spAutoFit/>
            </a:bodyPr>
            <a:lstStyle/>
            <a:p>
              <a:pPr algn="ctr"/>
              <a:r>
                <a:rPr lang="en-US" sz="2000" dirty="0" err="1">
                  <a:latin typeface="Tahoma" panose="020B0604030504040204" pitchFamily="34" charset="0"/>
                  <a:ea typeface="Tahoma" panose="020B0604030504040204" pitchFamily="34" charset="0"/>
                  <a:cs typeface="Tahoma" panose="020B0604030504040204" pitchFamily="34" charset="0"/>
                </a:rPr>
                <a:t>Haotian</a:t>
              </a:r>
              <a:r>
                <a:rPr lang="en-US" sz="2000" dirty="0">
                  <a:latin typeface="Tahoma" panose="020B0604030504040204" pitchFamily="34" charset="0"/>
                  <a:ea typeface="Tahoma" panose="020B0604030504040204" pitchFamily="34" charset="0"/>
                  <a:cs typeface="Tahoma" panose="020B0604030504040204" pitchFamily="34" charset="0"/>
                </a:rPr>
                <a:t> Li</a:t>
              </a:r>
              <a:r>
                <a:rPr lang="en-US" altLang="zh-CN" sz="2000" baseline="30000" dirty="0">
                  <a:latin typeface="Tahoma" panose="020B0604030504040204" pitchFamily="34" charset="0"/>
                  <a:ea typeface="Tahoma" panose="020B0604030504040204" pitchFamily="34" charset="0"/>
                  <a:cs typeface="Tahoma" panose="020B0604030504040204" pitchFamily="34" charset="0"/>
                </a:rPr>
                <a:t>1</a:t>
              </a:r>
              <a:endParaRPr lang="en-US" sz="2000" dirty="0">
                <a:latin typeface="Tahoma" panose="020B0604030504040204" pitchFamily="34" charset="0"/>
                <a:ea typeface="Tahoma" panose="020B0604030504040204" pitchFamily="34" charset="0"/>
                <a:cs typeface="Tahoma" panose="020B0604030504040204" pitchFamily="34" charset="0"/>
              </a:endParaRPr>
            </a:p>
          </p:txBody>
        </p:sp>
        <p:sp>
          <p:nvSpPr>
            <p:cNvPr id="9" name="TextBox 16">
              <a:extLst>
                <a:ext uri="{FF2B5EF4-FFF2-40B4-BE49-F238E27FC236}">
                  <a16:creationId xmlns:a16="http://schemas.microsoft.com/office/drawing/2014/main" id="{DA72FF69-0B24-3A37-C220-166D755ED0F8}"/>
                </a:ext>
              </a:extLst>
            </p:cNvPr>
            <p:cNvSpPr txBox="1"/>
            <p:nvPr/>
          </p:nvSpPr>
          <p:spPr>
            <a:xfrm>
              <a:off x="3626261" y="5945271"/>
              <a:ext cx="1664579" cy="400110"/>
            </a:xfrm>
            <a:prstGeom prst="rect">
              <a:avLst/>
            </a:prstGeom>
            <a:noFill/>
          </p:spPr>
          <p:txBody>
            <a:bodyPr wrap="square" rtlCol="0">
              <a:spAutoFit/>
            </a:bodyPr>
            <a:lstStyle/>
            <a:p>
              <a:pPr algn="ctr"/>
              <a:r>
                <a:rPr lang="en-US" sz="2000" b="1" dirty="0">
                  <a:latin typeface="Tahoma" panose="020B0604030504040204" pitchFamily="34" charset="0"/>
                  <a:ea typeface="Tahoma" panose="020B0604030504040204" pitchFamily="34" charset="0"/>
                  <a:cs typeface="Tahoma" panose="020B0604030504040204" pitchFamily="34" charset="0"/>
                </a:rPr>
                <a:t>Yanna Lin</a:t>
              </a:r>
              <a:r>
                <a:rPr lang="en-US" sz="2000" b="1" baseline="30000" dirty="0">
                  <a:latin typeface="Tahoma" panose="020B0604030504040204" pitchFamily="34" charset="0"/>
                  <a:ea typeface="Tahoma" panose="020B0604030504040204" pitchFamily="34" charset="0"/>
                  <a:cs typeface="Tahoma" panose="020B0604030504040204" pitchFamily="34" charset="0"/>
                </a:rPr>
                <a:t>1</a:t>
              </a:r>
            </a:p>
          </p:txBody>
        </p:sp>
        <p:sp>
          <p:nvSpPr>
            <p:cNvPr id="10" name="TextBox 17">
              <a:extLst>
                <a:ext uri="{FF2B5EF4-FFF2-40B4-BE49-F238E27FC236}">
                  <a16:creationId xmlns:a16="http://schemas.microsoft.com/office/drawing/2014/main" id="{9BEFDA35-3129-8636-365A-902E462DB766}"/>
                </a:ext>
              </a:extLst>
            </p:cNvPr>
            <p:cNvSpPr txBox="1"/>
            <p:nvPr/>
          </p:nvSpPr>
          <p:spPr>
            <a:xfrm>
              <a:off x="6708459" y="5935810"/>
              <a:ext cx="1939055" cy="400110"/>
            </a:xfrm>
            <a:prstGeom prst="rect">
              <a:avLst/>
            </a:prstGeom>
            <a:noFill/>
          </p:spPr>
          <p:txBody>
            <a:bodyPr wrap="square" rtlCol="0">
              <a:spAutoFit/>
            </a:bodyPr>
            <a:lstStyle/>
            <a:p>
              <a:pPr algn="ctr"/>
              <a:r>
                <a:rPr lang="en-US" sz="2000" dirty="0" err="1">
                  <a:latin typeface="Tahoma" panose="020B0604030504040204" pitchFamily="34" charset="0"/>
                  <a:ea typeface="Tahoma" panose="020B0604030504040204" pitchFamily="34" charset="0"/>
                  <a:cs typeface="Tahoma" panose="020B0604030504040204" pitchFamily="34" charset="0"/>
                </a:rPr>
                <a:t>Aoyu</a:t>
              </a:r>
              <a:r>
                <a:rPr lang="en-US" sz="2000" dirty="0">
                  <a:latin typeface="Tahoma" panose="020B0604030504040204" pitchFamily="34" charset="0"/>
                  <a:ea typeface="Tahoma" panose="020B0604030504040204" pitchFamily="34" charset="0"/>
                  <a:cs typeface="Tahoma" panose="020B0604030504040204" pitchFamily="34" charset="0"/>
                </a:rPr>
                <a:t> Wu</a:t>
              </a:r>
              <a:r>
                <a:rPr lang="en-US" altLang="zh-CN" sz="2000" baseline="30000" dirty="0">
                  <a:latin typeface="Tahoma" panose="020B0604030504040204" pitchFamily="34" charset="0"/>
                  <a:ea typeface="Tahoma" panose="020B0604030504040204" pitchFamily="34" charset="0"/>
                  <a:cs typeface="Tahoma" panose="020B0604030504040204" pitchFamily="34" charset="0"/>
                </a:rPr>
                <a:t>1</a:t>
              </a:r>
              <a:endParaRPr lang="en-US" sz="2000" dirty="0">
                <a:latin typeface="Tahoma" panose="020B0604030504040204" pitchFamily="34" charset="0"/>
                <a:ea typeface="Tahoma" panose="020B0604030504040204" pitchFamily="34" charset="0"/>
                <a:cs typeface="Tahoma" panose="020B0604030504040204" pitchFamily="34" charset="0"/>
              </a:endParaRPr>
            </a:p>
          </p:txBody>
        </p:sp>
        <p:sp>
          <p:nvSpPr>
            <p:cNvPr id="11" name="TextBox 18">
              <a:extLst>
                <a:ext uri="{FF2B5EF4-FFF2-40B4-BE49-F238E27FC236}">
                  <a16:creationId xmlns:a16="http://schemas.microsoft.com/office/drawing/2014/main" id="{0A5ACAE6-3CAA-0C59-80CD-22D7D5B511CE}"/>
                </a:ext>
              </a:extLst>
            </p:cNvPr>
            <p:cNvSpPr txBox="1"/>
            <p:nvPr/>
          </p:nvSpPr>
          <p:spPr>
            <a:xfrm>
              <a:off x="8475003" y="5935810"/>
              <a:ext cx="1590130" cy="400110"/>
            </a:xfrm>
            <a:prstGeom prst="rect">
              <a:avLst/>
            </a:prstGeom>
            <a:noFill/>
          </p:spPr>
          <p:txBody>
            <a:bodyPr wrap="square" rtlCol="0">
              <a:spAutoFit/>
            </a:bodyPr>
            <a:lstStyle/>
            <a:p>
              <a:pPr algn="ctr"/>
              <a:r>
                <a:rPr lang="en-US" sz="2000" dirty="0">
                  <a:latin typeface="Tahoma" panose="020B0604030504040204" pitchFamily="34" charset="0"/>
                  <a:ea typeface="Tahoma" panose="020B0604030504040204" pitchFamily="34" charset="0"/>
                  <a:cs typeface="Tahoma" panose="020B0604030504040204" pitchFamily="34" charset="0"/>
                </a:rPr>
                <a:t>Yong Wang</a:t>
              </a:r>
              <a:r>
                <a:rPr lang="en-US" sz="2000" baseline="30000" dirty="0">
                  <a:latin typeface="Tahoma" panose="020B0604030504040204" pitchFamily="34" charset="0"/>
                  <a:ea typeface="Tahoma" panose="020B0604030504040204" pitchFamily="34" charset="0"/>
                  <a:cs typeface="Tahoma" panose="020B0604030504040204" pitchFamily="34" charset="0"/>
                </a:rPr>
                <a:t>2</a:t>
              </a:r>
              <a:endParaRPr lang="en-US" sz="2000" dirty="0">
                <a:latin typeface="Tahoma" panose="020B0604030504040204" pitchFamily="34" charset="0"/>
                <a:ea typeface="Tahoma" panose="020B0604030504040204" pitchFamily="34" charset="0"/>
                <a:cs typeface="Tahoma" panose="020B0604030504040204" pitchFamily="34" charset="0"/>
              </a:endParaRPr>
            </a:p>
          </p:txBody>
        </p:sp>
        <p:sp>
          <p:nvSpPr>
            <p:cNvPr id="12" name="TextBox 19">
              <a:extLst>
                <a:ext uri="{FF2B5EF4-FFF2-40B4-BE49-F238E27FC236}">
                  <a16:creationId xmlns:a16="http://schemas.microsoft.com/office/drawing/2014/main" id="{59579253-4747-5914-6DAC-6C23A8DAA8A4}"/>
                </a:ext>
              </a:extLst>
            </p:cNvPr>
            <p:cNvSpPr txBox="1"/>
            <p:nvPr/>
          </p:nvSpPr>
          <p:spPr>
            <a:xfrm>
              <a:off x="10067085" y="5937459"/>
              <a:ext cx="1590130" cy="400110"/>
            </a:xfrm>
            <a:prstGeom prst="rect">
              <a:avLst/>
            </a:prstGeom>
            <a:noFill/>
          </p:spPr>
          <p:txBody>
            <a:bodyPr wrap="square" rtlCol="0">
              <a:spAutoFit/>
            </a:bodyPr>
            <a:lstStyle/>
            <a:p>
              <a:pPr algn="ctr"/>
              <a:r>
                <a:rPr lang="en-US" sz="2000" dirty="0" err="1">
                  <a:latin typeface="Tahoma" panose="020B0604030504040204" pitchFamily="34" charset="0"/>
                  <a:ea typeface="Tahoma" panose="020B0604030504040204" pitchFamily="34" charset="0"/>
                  <a:cs typeface="Tahoma" panose="020B0604030504040204" pitchFamily="34" charset="0"/>
                </a:rPr>
                <a:t>Huamin</a:t>
              </a:r>
              <a:r>
                <a:rPr lang="en-US" sz="2000" dirty="0">
                  <a:latin typeface="Tahoma" panose="020B0604030504040204" pitchFamily="34" charset="0"/>
                  <a:ea typeface="Tahoma" panose="020B0604030504040204" pitchFamily="34" charset="0"/>
                  <a:cs typeface="Tahoma" panose="020B0604030504040204" pitchFamily="34" charset="0"/>
                </a:rPr>
                <a:t> Qu</a:t>
              </a:r>
              <a:r>
                <a:rPr lang="en-US" altLang="zh-CN" sz="2000" baseline="30000" dirty="0">
                  <a:latin typeface="Tahoma" panose="020B0604030504040204" pitchFamily="34" charset="0"/>
                  <a:ea typeface="Tahoma" panose="020B0604030504040204" pitchFamily="34" charset="0"/>
                  <a:cs typeface="Tahoma" panose="020B0604030504040204" pitchFamily="34" charset="0"/>
                </a:rPr>
                <a:t>1</a:t>
              </a:r>
              <a:endParaRPr lang="en-US" sz="2000" dirty="0">
                <a:latin typeface="Tahoma" panose="020B0604030504040204" pitchFamily="34" charset="0"/>
                <a:ea typeface="Tahoma" panose="020B0604030504040204" pitchFamily="34" charset="0"/>
                <a:cs typeface="Tahoma" panose="020B0604030504040204" pitchFamily="34" charset="0"/>
              </a:endParaRPr>
            </a:p>
          </p:txBody>
        </p:sp>
        <p:pic>
          <p:nvPicPr>
            <p:cNvPr id="13" name="Picture 25">
              <a:extLst>
                <a:ext uri="{FF2B5EF4-FFF2-40B4-BE49-F238E27FC236}">
                  <a16:creationId xmlns:a16="http://schemas.microsoft.com/office/drawing/2014/main" id="{910F09DD-81B0-62E2-43D4-6944992E809C}"/>
                </a:ext>
              </a:extLst>
            </p:cNvPr>
            <p:cNvPicPr>
              <a:picLocks noChangeAspect="1"/>
            </p:cNvPicPr>
            <p:nvPr/>
          </p:nvPicPr>
          <p:blipFill>
            <a:blip r:embed="rId6"/>
            <a:srcRect t="1" b="1"/>
            <a:stretch/>
          </p:blipFill>
          <p:spPr>
            <a:xfrm>
              <a:off x="7015588" y="4463499"/>
              <a:ext cx="1324799" cy="1324777"/>
            </a:xfrm>
            <a:prstGeom prst="ellipse">
              <a:avLst/>
            </a:prstGeom>
          </p:spPr>
        </p:pic>
        <p:pic>
          <p:nvPicPr>
            <p:cNvPr id="14" name="Picture 28">
              <a:extLst>
                <a:ext uri="{FF2B5EF4-FFF2-40B4-BE49-F238E27FC236}">
                  <a16:creationId xmlns:a16="http://schemas.microsoft.com/office/drawing/2014/main" id="{EEDB1F3A-3724-001D-0817-CDDFE6328AF0}"/>
                </a:ext>
              </a:extLst>
            </p:cNvPr>
            <p:cNvPicPr>
              <a:picLocks noChangeAspect="1"/>
            </p:cNvPicPr>
            <p:nvPr/>
          </p:nvPicPr>
          <p:blipFill>
            <a:blip r:embed="rId7"/>
            <a:srcRect t="16554" b="16554"/>
            <a:stretch/>
          </p:blipFill>
          <p:spPr>
            <a:xfrm>
              <a:off x="8607669" y="4463500"/>
              <a:ext cx="1324799" cy="1324800"/>
            </a:xfrm>
            <a:prstGeom prst="ellipse">
              <a:avLst/>
            </a:prstGeom>
          </p:spPr>
        </p:pic>
      </p:grpSp>
      <p:pic>
        <p:nvPicPr>
          <p:cNvPr id="17" name="Picture 24">
            <a:extLst>
              <a:ext uri="{FF2B5EF4-FFF2-40B4-BE49-F238E27FC236}">
                <a16:creationId xmlns:a16="http://schemas.microsoft.com/office/drawing/2014/main" id="{6C0595E4-07FD-8470-EBCA-C9CDB6F2F55A}"/>
              </a:ext>
            </a:extLst>
          </p:cNvPr>
          <p:cNvPicPr>
            <a:picLocks noChangeAspect="1"/>
          </p:cNvPicPr>
          <p:nvPr/>
        </p:nvPicPr>
        <p:blipFill rotWithShape="1">
          <a:blip r:embed="rId8"/>
          <a:srcRect t="1" r="52555" b="4831"/>
          <a:stretch/>
        </p:blipFill>
        <p:spPr>
          <a:xfrm>
            <a:off x="3448082" y="6199934"/>
            <a:ext cx="2343783" cy="1200329"/>
          </a:xfrm>
          <a:prstGeom prst="rect">
            <a:avLst/>
          </a:prstGeom>
        </p:spPr>
      </p:pic>
      <p:pic>
        <p:nvPicPr>
          <p:cNvPr id="1026" name="Picture 2" descr="logo">
            <a:extLst>
              <a:ext uri="{FF2B5EF4-FFF2-40B4-BE49-F238E27FC236}">
                <a16:creationId xmlns:a16="http://schemas.microsoft.com/office/drawing/2014/main" id="{00E3324F-E2BE-B44A-0D9C-454BEB2158E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80922" y="6282320"/>
            <a:ext cx="2399026" cy="84863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7">
            <a:extLst>
              <a:ext uri="{FF2B5EF4-FFF2-40B4-BE49-F238E27FC236}">
                <a16:creationId xmlns:a16="http://schemas.microsoft.com/office/drawing/2014/main" id="{0CE8B7E6-ABD3-7095-9AC0-B357493A9BA6}"/>
              </a:ext>
            </a:extLst>
          </p:cNvPr>
          <p:cNvSpPr txBox="1"/>
          <p:nvPr/>
        </p:nvSpPr>
        <p:spPr>
          <a:xfrm>
            <a:off x="3448082" y="6398860"/>
            <a:ext cx="284052" cy="307777"/>
          </a:xfrm>
          <a:prstGeom prst="rect">
            <a:avLst/>
          </a:prstGeom>
          <a:noFill/>
        </p:spPr>
        <p:txBody>
          <a:bodyPr wrap="none" rtlCol="0">
            <a:spAutoFit/>
          </a:bodyPr>
          <a:lstStyle/>
          <a:p>
            <a:r>
              <a:rPr lang="en-US" altLang="zh-CN" sz="1400" dirty="0">
                <a:latin typeface="Avenir Book" panose="02000503020000020003" pitchFamily="2" charset="0"/>
              </a:rPr>
              <a:t>1</a:t>
            </a:r>
            <a:endParaRPr lang="en-CN" sz="1400" dirty="0">
              <a:latin typeface="Avenir Book" panose="02000503020000020003" pitchFamily="2" charset="0"/>
            </a:endParaRPr>
          </a:p>
        </p:txBody>
      </p:sp>
      <p:pic>
        <p:nvPicPr>
          <p:cNvPr id="15" name="Picture 24">
            <a:extLst>
              <a:ext uri="{FF2B5EF4-FFF2-40B4-BE49-F238E27FC236}">
                <a16:creationId xmlns:a16="http://schemas.microsoft.com/office/drawing/2014/main" id="{44E19DC4-3432-A967-6F63-BE53D3709141}"/>
              </a:ext>
            </a:extLst>
          </p:cNvPr>
          <p:cNvPicPr>
            <a:picLocks noChangeAspect="1"/>
          </p:cNvPicPr>
          <p:nvPr/>
        </p:nvPicPr>
        <p:blipFill rotWithShape="1">
          <a:blip r:embed="rId10"/>
          <a:srcRect l="153" r="-592" b="6864"/>
          <a:stretch/>
        </p:blipFill>
        <p:spPr>
          <a:xfrm>
            <a:off x="8922360" y="6369011"/>
            <a:ext cx="2034664" cy="848635"/>
          </a:xfrm>
          <a:prstGeom prst="rect">
            <a:avLst/>
          </a:prstGeom>
        </p:spPr>
      </p:pic>
      <p:sp>
        <p:nvSpPr>
          <p:cNvPr id="19" name="TextBox 7">
            <a:extLst>
              <a:ext uri="{FF2B5EF4-FFF2-40B4-BE49-F238E27FC236}">
                <a16:creationId xmlns:a16="http://schemas.microsoft.com/office/drawing/2014/main" id="{F6E048E1-BB3E-2A4A-03F8-71F7F7DE861C}"/>
              </a:ext>
            </a:extLst>
          </p:cNvPr>
          <p:cNvSpPr txBox="1"/>
          <p:nvPr/>
        </p:nvSpPr>
        <p:spPr>
          <a:xfrm>
            <a:off x="8652046" y="6364706"/>
            <a:ext cx="284052" cy="307777"/>
          </a:xfrm>
          <a:prstGeom prst="rect">
            <a:avLst/>
          </a:prstGeom>
          <a:noFill/>
        </p:spPr>
        <p:txBody>
          <a:bodyPr wrap="none" rtlCol="0">
            <a:spAutoFit/>
          </a:bodyPr>
          <a:lstStyle/>
          <a:p>
            <a:r>
              <a:rPr lang="en-US" altLang="zh-CN" sz="1400" dirty="0">
                <a:latin typeface="Avenir Book" panose="02000503020000020003" pitchFamily="2" charset="0"/>
              </a:rPr>
              <a:t>2</a:t>
            </a:r>
            <a:endParaRPr lang="en-CN" sz="1400" dirty="0">
              <a:latin typeface="Avenir Book" panose="02000503020000020003" pitchFamily="2" charset="0"/>
            </a:endParaRPr>
          </a:p>
        </p:txBody>
      </p:sp>
      <p:sp>
        <p:nvSpPr>
          <p:cNvPr id="20" name="文本框 19">
            <a:extLst>
              <a:ext uri="{FF2B5EF4-FFF2-40B4-BE49-F238E27FC236}">
                <a16:creationId xmlns:a16="http://schemas.microsoft.com/office/drawing/2014/main" id="{33DF1FD9-FE29-54F3-951E-D5D4F7AB1606}"/>
              </a:ext>
            </a:extLst>
          </p:cNvPr>
          <p:cNvSpPr txBox="1"/>
          <p:nvPr/>
        </p:nvSpPr>
        <p:spPr>
          <a:xfrm>
            <a:off x="13815391" y="7795283"/>
            <a:ext cx="815009" cy="400110"/>
          </a:xfrm>
          <a:prstGeom prst="rect">
            <a:avLst/>
          </a:prstGeom>
          <a:noFill/>
        </p:spPr>
        <p:txBody>
          <a:bodyPr wrap="square" rtlCol="0">
            <a:spAutoFit/>
          </a:bodyPr>
          <a:lstStyle/>
          <a:p>
            <a:pPr algn="ctr"/>
            <a:r>
              <a:rPr kumimoji="1" lang="en-US" altLang="zh-CN" sz="2000" dirty="0">
                <a:latin typeface="Tahoma" panose="020B0604030504040204" pitchFamily="34" charset="0"/>
                <a:ea typeface="Tahoma" panose="020B0604030504040204" pitchFamily="34" charset="0"/>
                <a:cs typeface="Tahoma" panose="020B0604030504040204" pitchFamily="34" charset="0"/>
              </a:rPr>
              <a:t>1</a:t>
            </a:r>
            <a:endParaRPr kumimoji="1" lang="zh-CN" altLang="en-US" sz="2000" dirty="0">
              <a:latin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0303251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8BC10E4C-7132-A1B0-D28D-8BEE783A35D1}"/>
              </a:ext>
            </a:extLst>
          </p:cNvPr>
          <p:cNvSpPr>
            <a:spLocks noGrp="1"/>
          </p:cNvSpPr>
          <p:nvPr>
            <p:ph type="title"/>
          </p:nvPr>
        </p:nvSpPr>
        <p:spPr/>
        <p:txBody>
          <a:bodyPr/>
          <a:lstStyle/>
          <a:p>
            <a:r>
              <a:rPr kumimoji="1" lang="en-US" altLang="zh-CN" dirty="0"/>
              <a:t>Framework</a:t>
            </a:r>
            <a:endParaRPr kumimoji="1" lang="zh-CN" altLang="en-US" dirty="0"/>
          </a:p>
        </p:txBody>
      </p:sp>
      <p:pic>
        <p:nvPicPr>
          <p:cNvPr id="2" name="图片 1">
            <a:extLst>
              <a:ext uri="{FF2B5EF4-FFF2-40B4-BE49-F238E27FC236}">
                <a16:creationId xmlns:a16="http://schemas.microsoft.com/office/drawing/2014/main" id="{E3E3FAC5-9947-F97B-52B8-2A121FFB5515}"/>
              </a:ext>
            </a:extLst>
          </p:cNvPr>
          <p:cNvPicPr>
            <a:picLocks noChangeAspect="1"/>
          </p:cNvPicPr>
          <p:nvPr/>
        </p:nvPicPr>
        <p:blipFill>
          <a:blip r:embed="rId3"/>
          <a:stretch>
            <a:fillRect/>
          </a:stretch>
        </p:blipFill>
        <p:spPr>
          <a:xfrm>
            <a:off x="664555" y="1902070"/>
            <a:ext cx="13301289" cy="3750476"/>
          </a:xfrm>
          <a:prstGeom prst="rect">
            <a:avLst/>
          </a:prstGeom>
        </p:spPr>
      </p:pic>
      <p:sp>
        <p:nvSpPr>
          <p:cNvPr id="4" name="矩形 3">
            <a:extLst>
              <a:ext uri="{FF2B5EF4-FFF2-40B4-BE49-F238E27FC236}">
                <a16:creationId xmlns:a16="http://schemas.microsoft.com/office/drawing/2014/main" id="{4B02F9E4-FB8B-0ECB-9392-8C92ECBCC4B6}"/>
              </a:ext>
            </a:extLst>
          </p:cNvPr>
          <p:cNvSpPr/>
          <p:nvPr/>
        </p:nvSpPr>
        <p:spPr>
          <a:xfrm>
            <a:off x="982872" y="2240099"/>
            <a:ext cx="2471586" cy="3309207"/>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5" name="矩形 4">
            <a:extLst>
              <a:ext uri="{FF2B5EF4-FFF2-40B4-BE49-F238E27FC236}">
                <a16:creationId xmlns:a16="http://schemas.microsoft.com/office/drawing/2014/main" id="{EA553DE0-FEDE-C462-9FE1-F26BBC11ED83}"/>
              </a:ext>
            </a:extLst>
          </p:cNvPr>
          <p:cNvSpPr/>
          <p:nvPr/>
        </p:nvSpPr>
        <p:spPr>
          <a:xfrm>
            <a:off x="3454457" y="2240099"/>
            <a:ext cx="5185689" cy="3309207"/>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8" name="文本框 7">
            <a:extLst>
              <a:ext uri="{FF2B5EF4-FFF2-40B4-BE49-F238E27FC236}">
                <a16:creationId xmlns:a16="http://schemas.microsoft.com/office/drawing/2014/main" id="{939DA20D-F634-B933-9F48-47429988910F}"/>
              </a:ext>
            </a:extLst>
          </p:cNvPr>
          <p:cNvSpPr txBox="1"/>
          <p:nvPr/>
        </p:nvSpPr>
        <p:spPr>
          <a:xfrm>
            <a:off x="13815391" y="7795283"/>
            <a:ext cx="815009" cy="400110"/>
          </a:xfrm>
          <a:prstGeom prst="rect">
            <a:avLst/>
          </a:prstGeom>
          <a:noFill/>
        </p:spPr>
        <p:txBody>
          <a:bodyPr wrap="square" rtlCol="0">
            <a:spAutoFit/>
          </a:bodyPr>
          <a:lstStyle/>
          <a:p>
            <a:pPr algn="ctr"/>
            <a:r>
              <a:rPr kumimoji="1" lang="en-US" altLang="zh-CN" sz="2000" dirty="0">
                <a:latin typeface="Tahoma" panose="020B0604030504040204" pitchFamily="34" charset="0"/>
                <a:ea typeface="Tahoma" panose="020B0604030504040204" pitchFamily="34" charset="0"/>
                <a:cs typeface="Tahoma" panose="020B0604030504040204" pitchFamily="34" charset="0"/>
              </a:rPr>
              <a:t>11</a:t>
            </a:r>
            <a:endParaRPr kumimoji="1" lang="zh-CN" altLang="en-US" sz="2000" dirty="0">
              <a:latin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322342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0"/>
                            </p:stCondLst>
                            <p:childTnLst>
                              <p:par>
                                <p:cTn id="8" presetID="42" presetClass="path" presetSubtype="0" accel="50000" decel="50000" fill="hold" grpId="1" nodeType="afterEffect">
                                  <p:stCondLst>
                                    <p:cond delay="0"/>
                                  </p:stCondLst>
                                  <p:childTnLst>
                                    <p:animMotion origin="layout" path="M -4.20139E-6 3.2716E-6 L 0.16895 -0.00155 " pathEditMode="relative" rAng="0" ptsTypes="AA">
                                      <p:cBhvr>
                                        <p:cTn id="9" dur="2000" fill="hold"/>
                                        <p:tgtEl>
                                          <p:spTgt spid="4"/>
                                        </p:tgtEl>
                                        <p:attrNameLst>
                                          <p:attrName>ppt_x</p:attrName>
                                          <p:attrName>ppt_y</p:attrName>
                                        </p:attrNameLst>
                                      </p:cBhvr>
                                      <p:rCtr x="8442" y="-77"/>
                                    </p:animMotion>
                                  </p:childTnLst>
                                </p:cTn>
                              </p:par>
                            </p:childTnLst>
                          </p:cTn>
                        </p:par>
                        <p:par>
                          <p:cTn id="10" fill="hold">
                            <p:stCondLst>
                              <p:cond delay="2000"/>
                            </p:stCondLst>
                            <p:childTnLst>
                              <p:par>
                                <p:cTn id="11" presetID="53" presetClass="exit" presetSubtype="32" fill="hold" grpId="2" nodeType="afterEffect">
                                  <p:stCondLst>
                                    <p:cond delay="0"/>
                                  </p:stCondLst>
                                  <p:childTnLst>
                                    <p:anim calcmode="lin" valueType="num">
                                      <p:cBhvr>
                                        <p:cTn id="12" dur="10"/>
                                        <p:tgtEl>
                                          <p:spTgt spid="4"/>
                                        </p:tgtEl>
                                        <p:attrNameLst>
                                          <p:attrName>ppt_w</p:attrName>
                                        </p:attrNameLst>
                                      </p:cBhvr>
                                      <p:tavLst>
                                        <p:tav tm="0">
                                          <p:val>
                                            <p:strVal val="ppt_w"/>
                                          </p:val>
                                        </p:tav>
                                        <p:tav tm="100000">
                                          <p:val>
                                            <p:fltVal val="0"/>
                                          </p:val>
                                        </p:tav>
                                      </p:tavLst>
                                    </p:anim>
                                    <p:anim calcmode="lin" valueType="num">
                                      <p:cBhvr>
                                        <p:cTn id="13" dur="10"/>
                                        <p:tgtEl>
                                          <p:spTgt spid="4"/>
                                        </p:tgtEl>
                                        <p:attrNameLst>
                                          <p:attrName>ppt_h</p:attrName>
                                        </p:attrNameLst>
                                      </p:cBhvr>
                                      <p:tavLst>
                                        <p:tav tm="0">
                                          <p:val>
                                            <p:strVal val="ppt_h"/>
                                          </p:val>
                                        </p:tav>
                                        <p:tav tm="100000">
                                          <p:val>
                                            <p:fltVal val="0"/>
                                          </p:val>
                                        </p:tav>
                                      </p:tavLst>
                                    </p:anim>
                                    <p:animEffect transition="out" filter="fade">
                                      <p:cBhvr>
                                        <p:cTn id="14" dur="10"/>
                                        <p:tgtEl>
                                          <p:spTgt spid="4"/>
                                        </p:tgtEl>
                                      </p:cBhvr>
                                    </p:animEffect>
                                    <p:set>
                                      <p:cBhvr>
                                        <p:cTn id="15" dur="1" fill="hold">
                                          <p:stCondLst>
                                            <p:cond delay="9"/>
                                          </p:stCondLst>
                                        </p:cTn>
                                        <p:tgtEl>
                                          <p:spTgt spid="4"/>
                                        </p:tgtEl>
                                        <p:attrNameLst>
                                          <p:attrName>style.visibility</p:attrName>
                                        </p:attrNameLst>
                                      </p:cBhvr>
                                      <p:to>
                                        <p:strVal val="hidden"/>
                                      </p:to>
                                    </p:set>
                                  </p:childTnLst>
                                </p:cTn>
                              </p:par>
                              <p:par>
                                <p:cTn id="16" presetID="1"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4" grpId="2" animBg="1"/>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8618C342-EC9D-17C3-64DB-5399833BEFE9}"/>
              </a:ext>
            </a:extLst>
          </p:cNvPr>
          <p:cNvSpPr>
            <a:spLocks noGrp="1"/>
          </p:cNvSpPr>
          <p:nvPr>
            <p:ph type="body" idx="1"/>
          </p:nvPr>
        </p:nvSpPr>
        <p:spPr/>
        <p:txBody>
          <a:bodyPr/>
          <a:lstStyle/>
          <a:p>
            <a:r>
              <a:rPr kumimoji="1" lang="en-US" altLang="zh-CN" dirty="0"/>
              <a:t>Extract information from the raw workbook of dashboard</a:t>
            </a:r>
            <a:endParaRPr kumimoji="1" lang="zh-CN" altLang="en-US" dirty="0"/>
          </a:p>
        </p:txBody>
      </p:sp>
      <p:sp>
        <p:nvSpPr>
          <p:cNvPr id="3" name="标题 2">
            <a:extLst>
              <a:ext uri="{FF2B5EF4-FFF2-40B4-BE49-F238E27FC236}">
                <a16:creationId xmlns:a16="http://schemas.microsoft.com/office/drawing/2014/main" id="{24F1FA20-DFC5-E1D5-64DE-BBEB792616BC}"/>
              </a:ext>
            </a:extLst>
          </p:cNvPr>
          <p:cNvSpPr>
            <a:spLocks noGrp="1"/>
          </p:cNvSpPr>
          <p:nvPr>
            <p:ph type="title"/>
          </p:nvPr>
        </p:nvSpPr>
        <p:spPr/>
        <p:txBody>
          <a:bodyPr/>
          <a:lstStyle/>
          <a:p>
            <a:r>
              <a:rPr kumimoji="1" lang="en-US" altLang="zh-CN" dirty="0"/>
              <a:t>Framework – Feature Engineering</a:t>
            </a:r>
            <a:endParaRPr kumimoji="1" lang="zh-CN" altLang="en-US" dirty="0"/>
          </a:p>
        </p:txBody>
      </p:sp>
      <p:pic>
        <p:nvPicPr>
          <p:cNvPr id="4" name="图片 3">
            <a:extLst>
              <a:ext uri="{FF2B5EF4-FFF2-40B4-BE49-F238E27FC236}">
                <a16:creationId xmlns:a16="http://schemas.microsoft.com/office/drawing/2014/main" id="{73D5CC5E-8D8D-10F6-1636-8B72AA91DEFA}"/>
              </a:ext>
            </a:extLst>
          </p:cNvPr>
          <p:cNvPicPr>
            <a:picLocks noChangeAspect="1"/>
          </p:cNvPicPr>
          <p:nvPr/>
        </p:nvPicPr>
        <p:blipFill rotWithShape="1">
          <a:blip r:embed="rId3"/>
          <a:srcRect l="33311" t="6668" r="538" b="4786"/>
          <a:stretch/>
        </p:blipFill>
        <p:spPr>
          <a:xfrm>
            <a:off x="1026562" y="2348522"/>
            <a:ext cx="12765638" cy="4613563"/>
          </a:xfrm>
          <a:prstGeom prst="rect">
            <a:avLst/>
          </a:prstGeom>
        </p:spPr>
      </p:pic>
      <p:sp>
        <p:nvSpPr>
          <p:cNvPr id="6" name="文本框 5">
            <a:extLst>
              <a:ext uri="{FF2B5EF4-FFF2-40B4-BE49-F238E27FC236}">
                <a16:creationId xmlns:a16="http://schemas.microsoft.com/office/drawing/2014/main" id="{86EADED2-5AD7-916C-66E9-1E36F08881CC}"/>
              </a:ext>
            </a:extLst>
          </p:cNvPr>
          <p:cNvSpPr txBox="1"/>
          <p:nvPr/>
        </p:nvSpPr>
        <p:spPr>
          <a:xfrm>
            <a:off x="1026562" y="2265397"/>
            <a:ext cx="2360815" cy="446276"/>
          </a:xfrm>
          <a:prstGeom prst="rect">
            <a:avLst/>
          </a:prstGeom>
          <a:solidFill>
            <a:schemeClr val="lt2"/>
          </a:solidFill>
        </p:spPr>
        <p:txBody>
          <a:bodyPr wrap="square" rtlCol="0">
            <a:spAutoFit/>
          </a:bodyPr>
          <a:lstStyle/>
          <a:p>
            <a:r>
              <a:rPr kumimoji="1" lang="en-US" altLang="zh-CN" sz="2300" dirty="0">
                <a:latin typeface="Tahoma" panose="020B0604030504040204" pitchFamily="34" charset="0"/>
                <a:ea typeface="Tahoma" panose="020B0604030504040204" pitchFamily="34" charset="0"/>
                <a:cs typeface="Tahoma" panose="020B0604030504040204" pitchFamily="34" charset="0"/>
              </a:rPr>
              <a:t>Raw workbook</a:t>
            </a:r>
            <a:endParaRPr kumimoji="1" lang="zh-CN" altLang="en-US" sz="2300" dirty="0">
              <a:latin typeface="Tahoma" panose="020B0604030504040204" pitchFamily="34" charset="0"/>
              <a:cs typeface="Tahoma" panose="020B0604030504040204" pitchFamily="34" charset="0"/>
            </a:endParaRPr>
          </a:p>
        </p:txBody>
      </p:sp>
      <p:sp>
        <p:nvSpPr>
          <p:cNvPr id="7" name="文本框 6">
            <a:extLst>
              <a:ext uri="{FF2B5EF4-FFF2-40B4-BE49-F238E27FC236}">
                <a16:creationId xmlns:a16="http://schemas.microsoft.com/office/drawing/2014/main" id="{1EC14A74-DE4B-1E29-C675-EEA2424FCC0E}"/>
              </a:ext>
            </a:extLst>
          </p:cNvPr>
          <p:cNvSpPr txBox="1"/>
          <p:nvPr/>
        </p:nvSpPr>
        <p:spPr>
          <a:xfrm>
            <a:off x="6134792" y="2260540"/>
            <a:ext cx="2360815" cy="446276"/>
          </a:xfrm>
          <a:prstGeom prst="rect">
            <a:avLst/>
          </a:prstGeom>
          <a:solidFill>
            <a:schemeClr val="lt2"/>
          </a:solidFill>
        </p:spPr>
        <p:txBody>
          <a:bodyPr wrap="square" rtlCol="0">
            <a:spAutoFit/>
          </a:bodyPr>
          <a:lstStyle/>
          <a:p>
            <a:r>
              <a:rPr kumimoji="1" lang="en-US" altLang="zh-CN" sz="2300" dirty="0">
                <a:latin typeface="Tahoma" panose="020B0604030504040204" pitchFamily="34" charset="0"/>
                <a:ea typeface="Tahoma" panose="020B0604030504040204" pitchFamily="34" charset="0"/>
                <a:cs typeface="Tahoma" panose="020B0604030504040204" pitchFamily="34" charset="0"/>
              </a:rPr>
              <a:t>Information</a:t>
            </a:r>
            <a:endParaRPr kumimoji="1" lang="zh-CN" altLang="en-US" sz="2300" dirty="0">
              <a:latin typeface="Tahoma" panose="020B0604030504040204" pitchFamily="34" charset="0"/>
              <a:cs typeface="Tahoma" panose="020B0604030504040204" pitchFamily="34" charset="0"/>
            </a:endParaRPr>
          </a:p>
        </p:txBody>
      </p:sp>
      <p:sp>
        <p:nvSpPr>
          <p:cNvPr id="8" name="文本框 7">
            <a:extLst>
              <a:ext uri="{FF2B5EF4-FFF2-40B4-BE49-F238E27FC236}">
                <a16:creationId xmlns:a16="http://schemas.microsoft.com/office/drawing/2014/main" id="{260B395C-5B0B-441B-295A-054293753213}"/>
              </a:ext>
            </a:extLst>
          </p:cNvPr>
          <p:cNvSpPr txBox="1"/>
          <p:nvPr/>
        </p:nvSpPr>
        <p:spPr>
          <a:xfrm>
            <a:off x="13815391" y="7795283"/>
            <a:ext cx="815009" cy="400110"/>
          </a:xfrm>
          <a:prstGeom prst="rect">
            <a:avLst/>
          </a:prstGeom>
          <a:noFill/>
        </p:spPr>
        <p:txBody>
          <a:bodyPr wrap="square" rtlCol="0">
            <a:spAutoFit/>
          </a:bodyPr>
          <a:lstStyle/>
          <a:p>
            <a:pPr algn="ctr"/>
            <a:r>
              <a:rPr kumimoji="1" lang="en-US" altLang="zh-CN" sz="2000" dirty="0">
                <a:latin typeface="Tahoma" panose="020B0604030504040204" pitchFamily="34" charset="0"/>
                <a:ea typeface="Tahoma" panose="020B0604030504040204" pitchFamily="34" charset="0"/>
                <a:cs typeface="Tahoma" panose="020B0604030504040204" pitchFamily="34" charset="0"/>
              </a:rPr>
              <a:t>12</a:t>
            </a:r>
            <a:endParaRPr kumimoji="1" lang="zh-CN" altLang="en-US" sz="2000" dirty="0">
              <a:latin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6884311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8618C342-EC9D-17C3-64DB-5399833BEFE9}"/>
              </a:ext>
            </a:extLst>
          </p:cNvPr>
          <p:cNvSpPr>
            <a:spLocks noGrp="1"/>
          </p:cNvSpPr>
          <p:nvPr>
            <p:ph type="body" idx="1"/>
          </p:nvPr>
        </p:nvSpPr>
        <p:spPr/>
        <p:txBody>
          <a:bodyPr/>
          <a:lstStyle/>
          <a:p>
            <a:r>
              <a:rPr kumimoji="1" lang="en-US" altLang="zh-CN" dirty="0"/>
              <a:t>Extract </a:t>
            </a:r>
            <a:r>
              <a:rPr kumimoji="1" lang="en-US" altLang="zh-CN" b="1" dirty="0">
                <a:solidFill>
                  <a:srgbClr val="8C3700"/>
                </a:solidFill>
              </a:rPr>
              <a:t>single-view</a:t>
            </a:r>
            <a:r>
              <a:rPr kumimoji="1" lang="en-US" altLang="zh-CN" dirty="0"/>
              <a:t> and </a:t>
            </a:r>
            <a:r>
              <a:rPr kumimoji="1" lang="en-US" altLang="zh-CN" b="1" dirty="0">
                <a:solidFill>
                  <a:srgbClr val="8C3700"/>
                </a:solidFill>
              </a:rPr>
              <a:t>pairwise-view</a:t>
            </a:r>
            <a:r>
              <a:rPr kumimoji="1" lang="en-US" altLang="zh-CN" dirty="0"/>
              <a:t> features based on the information</a:t>
            </a:r>
            <a:endParaRPr kumimoji="1" lang="zh-CN" altLang="en-US" dirty="0"/>
          </a:p>
        </p:txBody>
      </p:sp>
      <p:sp>
        <p:nvSpPr>
          <p:cNvPr id="3" name="标题 2">
            <a:extLst>
              <a:ext uri="{FF2B5EF4-FFF2-40B4-BE49-F238E27FC236}">
                <a16:creationId xmlns:a16="http://schemas.microsoft.com/office/drawing/2014/main" id="{24F1FA20-DFC5-E1D5-64DE-BBEB792616BC}"/>
              </a:ext>
            </a:extLst>
          </p:cNvPr>
          <p:cNvSpPr>
            <a:spLocks noGrp="1"/>
          </p:cNvSpPr>
          <p:nvPr>
            <p:ph type="title"/>
          </p:nvPr>
        </p:nvSpPr>
        <p:spPr/>
        <p:txBody>
          <a:bodyPr/>
          <a:lstStyle/>
          <a:p>
            <a:r>
              <a:rPr kumimoji="1" lang="en-US" altLang="zh-CN" dirty="0"/>
              <a:t>Framework – Feature Engineering</a:t>
            </a:r>
            <a:endParaRPr kumimoji="1" lang="zh-CN" altLang="en-US" dirty="0"/>
          </a:p>
        </p:txBody>
      </p:sp>
      <p:pic>
        <p:nvPicPr>
          <p:cNvPr id="5" name="图片 4" descr="图示&#10;&#10;描述已自动生成">
            <a:extLst>
              <a:ext uri="{FF2B5EF4-FFF2-40B4-BE49-F238E27FC236}">
                <a16:creationId xmlns:a16="http://schemas.microsoft.com/office/drawing/2014/main" id="{D4F4ED7E-FFF4-12B1-4B74-4C52CE62F8E8}"/>
              </a:ext>
            </a:extLst>
          </p:cNvPr>
          <p:cNvPicPr>
            <a:picLocks noChangeAspect="1"/>
          </p:cNvPicPr>
          <p:nvPr/>
        </p:nvPicPr>
        <p:blipFill rotWithShape="1">
          <a:blip r:embed="rId3"/>
          <a:srcRect l="11011" r="52745" b="63654"/>
          <a:stretch/>
        </p:blipFill>
        <p:spPr>
          <a:xfrm>
            <a:off x="4467395" y="2557668"/>
            <a:ext cx="4494641" cy="2189538"/>
          </a:xfrm>
          <a:prstGeom prst="rect">
            <a:avLst/>
          </a:prstGeom>
        </p:spPr>
      </p:pic>
      <p:pic>
        <p:nvPicPr>
          <p:cNvPr id="4" name="图片 3" descr="图示&#10;&#10;描述已自动生成">
            <a:extLst>
              <a:ext uri="{FF2B5EF4-FFF2-40B4-BE49-F238E27FC236}">
                <a16:creationId xmlns:a16="http://schemas.microsoft.com/office/drawing/2014/main" id="{2BF2ACE9-55BC-86B5-FA6E-4FDAE626016B}"/>
              </a:ext>
            </a:extLst>
          </p:cNvPr>
          <p:cNvPicPr>
            <a:picLocks noChangeAspect="1"/>
          </p:cNvPicPr>
          <p:nvPr/>
        </p:nvPicPr>
        <p:blipFill rotWithShape="1">
          <a:blip r:embed="rId3"/>
          <a:srcRect l="59625" t="-4780" r="4768" b="63653"/>
          <a:stretch/>
        </p:blipFill>
        <p:spPr>
          <a:xfrm>
            <a:off x="8737680" y="2264886"/>
            <a:ext cx="4424175" cy="2482319"/>
          </a:xfrm>
          <a:prstGeom prst="rect">
            <a:avLst/>
          </a:prstGeom>
        </p:spPr>
      </p:pic>
      <p:pic>
        <p:nvPicPr>
          <p:cNvPr id="6" name="图片 5" descr="图示&#10;&#10;描述已自动生成">
            <a:extLst>
              <a:ext uri="{FF2B5EF4-FFF2-40B4-BE49-F238E27FC236}">
                <a16:creationId xmlns:a16="http://schemas.microsoft.com/office/drawing/2014/main" id="{0935642D-4D42-D0D6-84CF-409C5C7123E7}"/>
              </a:ext>
            </a:extLst>
          </p:cNvPr>
          <p:cNvPicPr>
            <a:picLocks noChangeAspect="1"/>
          </p:cNvPicPr>
          <p:nvPr/>
        </p:nvPicPr>
        <p:blipFill rotWithShape="1">
          <a:blip r:embed="rId3"/>
          <a:srcRect l="11993" t="49092" r="55430" b="35447"/>
          <a:stretch/>
        </p:blipFill>
        <p:spPr>
          <a:xfrm>
            <a:off x="4596471" y="5316569"/>
            <a:ext cx="4008672" cy="924257"/>
          </a:xfrm>
          <a:prstGeom prst="rect">
            <a:avLst/>
          </a:prstGeom>
        </p:spPr>
      </p:pic>
      <p:pic>
        <p:nvPicPr>
          <p:cNvPr id="10" name="图片 9" descr="图示&#10;&#10;描述已自动生成">
            <a:extLst>
              <a:ext uri="{FF2B5EF4-FFF2-40B4-BE49-F238E27FC236}">
                <a16:creationId xmlns:a16="http://schemas.microsoft.com/office/drawing/2014/main" id="{50950E30-9274-5E0C-5EED-90DD26F8A921}"/>
              </a:ext>
            </a:extLst>
          </p:cNvPr>
          <p:cNvPicPr>
            <a:picLocks noChangeAspect="1"/>
          </p:cNvPicPr>
          <p:nvPr/>
        </p:nvPicPr>
        <p:blipFill rotWithShape="1">
          <a:blip r:embed="rId3"/>
          <a:srcRect l="60921" t="60795" r="6074" b="20424"/>
          <a:stretch/>
        </p:blipFill>
        <p:spPr>
          <a:xfrm>
            <a:off x="9037078" y="5219360"/>
            <a:ext cx="4077950" cy="1127287"/>
          </a:xfrm>
          <a:prstGeom prst="rect">
            <a:avLst/>
          </a:prstGeom>
        </p:spPr>
      </p:pic>
      <p:sp>
        <p:nvSpPr>
          <p:cNvPr id="11" name="文本框 10">
            <a:extLst>
              <a:ext uri="{FF2B5EF4-FFF2-40B4-BE49-F238E27FC236}">
                <a16:creationId xmlns:a16="http://schemas.microsoft.com/office/drawing/2014/main" id="{CFE79B14-FCB6-E13E-2A93-011918D6D1C0}"/>
              </a:ext>
            </a:extLst>
          </p:cNvPr>
          <p:cNvSpPr txBox="1"/>
          <p:nvPr/>
        </p:nvSpPr>
        <p:spPr>
          <a:xfrm>
            <a:off x="9083905" y="3053023"/>
            <a:ext cx="2842591" cy="800219"/>
          </a:xfrm>
          <a:prstGeom prst="rect">
            <a:avLst/>
          </a:prstGeom>
          <a:noFill/>
        </p:spPr>
        <p:txBody>
          <a:bodyPr wrap="square" rtlCol="0">
            <a:spAutoFit/>
          </a:bodyPr>
          <a:lstStyle/>
          <a:p>
            <a:r>
              <a:rPr kumimoji="1" lang="en-US" altLang="zh-CN" sz="2300" dirty="0"/>
              <a:t>#Used data columns</a:t>
            </a:r>
          </a:p>
          <a:p>
            <a:r>
              <a:rPr kumimoji="1" lang="en-US" altLang="zh-CN" sz="2300" dirty="0"/>
              <a:t>Mark type (Area)</a:t>
            </a:r>
          </a:p>
        </p:txBody>
      </p:sp>
      <p:sp>
        <p:nvSpPr>
          <p:cNvPr id="12" name="文本框 11">
            <a:extLst>
              <a:ext uri="{FF2B5EF4-FFF2-40B4-BE49-F238E27FC236}">
                <a16:creationId xmlns:a16="http://schemas.microsoft.com/office/drawing/2014/main" id="{25FD82C1-CFA0-1174-DB14-CFC8CBB1C5FE}"/>
              </a:ext>
            </a:extLst>
          </p:cNvPr>
          <p:cNvSpPr txBox="1"/>
          <p:nvPr/>
        </p:nvSpPr>
        <p:spPr>
          <a:xfrm>
            <a:off x="13161855" y="3070180"/>
            <a:ext cx="1468545" cy="800219"/>
          </a:xfrm>
          <a:prstGeom prst="rect">
            <a:avLst/>
          </a:prstGeom>
          <a:noFill/>
        </p:spPr>
        <p:txBody>
          <a:bodyPr wrap="square" rtlCol="0">
            <a:spAutoFit/>
          </a:bodyPr>
          <a:lstStyle/>
          <a:p>
            <a:r>
              <a:rPr kumimoji="1" lang="en-US" altLang="zh-CN" sz="2300" dirty="0"/>
              <a:t>Position (x, y, w, h)</a:t>
            </a:r>
            <a:endParaRPr kumimoji="1" lang="zh-CN" altLang="en-US" sz="2300" dirty="0"/>
          </a:p>
        </p:txBody>
      </p:sp>
      <p:sp>
        <p:nvSpPr>
          <p:cNvPr id="13" name="文本框 12">
            <a:extLst>
              <a:ext uri="{FF2B5EF4-FFF2-40B4-BE49-F238E27FC236}">
                <a16:creationId xmlns:a16="http://schemas.microsoft.com/office/drawing/2014/main" id="{7AF61CF4-966B-1AA5-A22B-EC2F636DBD25}"/>
              </a:ext>
            </a:extLst>
          </p:cNvPr>
          <p:cNvSpPr txBox="1"/>
          <p:nvPr/>
        </p:nvSpPr>
        <p:spPr>
          <a:xfrm>
            <a:off x="4568622" y="6347494"/>
            <a:ext cx="2842591" cy="800219"/>
          </a:xfrm>
          <a:prstGeom prst="rect">
            <a:avLst/>
          </a:prstGeom>
          <a:noFill/>
        </p:spPr>
        <p:txBody>
          <a:bodyPr wrap="square" rtlCol="0">
            <a:spAutoFit/>
          </a:bodyPr>
          <a:lstStyle/>
          <a:p>
            <a:r>
              <a:rPr kumimoji="1" lang="en-US" altLang="zh-CN" sz="2300" dirty="0"/>
              <a:t>Same mark</a:t>
            </a:r>
            <a:r>
              <a:rPr kumimoji="1" lang="zh-CN" altLang="en-US" sz="2300" dirty="0"/>
              <a:t> </a:t>
            </a:r>
            <a:r>
              <a:rPr kumimoji="1" lang="en-US" altLang="zh-CN" sz="2300" dirty="0"/>
              <a:t>type</a:t>
            </a:r>
          </a:p>
          <a:p>
            <a:r>
              <a:rPr kumimoji="1" lang="en-US" altLang="zh-CN" sz="2300" dirty="0"/>
              <a:t>Subset</a:t>
            </a:r>
          </a:p>
        </p:txBody>
      </p:sp>
      <p:sp>
        <p:nvSpPr>
          <p:cNvPr id="14" name="文本框 13">
            <a:extLst>
              <a:ext uri="{FF2B5EF4-FFF2-40B4-BE49-F238E27FC236}">
                <a16:creationId xmlns:a16="http://schemas.microsoft.com/office/drawing/2014/main" id="{458491A8-BCB0-FDCA-3980-9227CCFE710E}"/>
              </a:ext>
            </a:extLst>
          </p:cNvPr>
          <p:cNvSpPr txBox="1"/>
          <p:nvPr/>
        </p:nvSpPr>
        <p:spPr>
          <a:xfrm>
            <a:off x="13115028" y="5356810"/>
            <a:ext cx="2842591" cy="800219"/>
          </a:xfrm>
          <a:prstGeom prst="rect">
            <a:avLst/>
          </a:prstGeom>
          <a:noFill/>
        </p:spPr>
        <p:txBody>
          <a:bodyPr wrap="square" rtlCol="0">
            <a:spAutoFit/>
          </a:bodyPr>
          <a:lstStyle/>
          <a:p>
            <a:r>
              <a:rPr kumimoji="1" lang="en-US" altLang="zh-CN" sz="2300" dirty="0" err="1"/>
              <a:t>IsNeighbor</a:t>
            </a:r>
            <a:endParaRPr kumimoji="1" lang="en-US" altLang="zh-CN" sz="2300" dirty="0"/>
          </a:p>
          <a:p>
            <a:r>
              <a:rPr kumimoji="1" lang="en-US" altLang="zh-CN" sz="2300" dirty="0"/>
              <a:t>Direction</a:t>
            </a:r>
            <a:endParaRPr kumimoji="1" lang="zh-CN" altLang="en-US" sz="2300" dirty="0"/>
          </a:p>
        </p:txBody>
      </p:sp>
      <p:pic>
        <p:nvPicPr>
          <p:cNvPr id="15" name="图片 14" descr="图示&#10;&#10;描述已自动生成">
            <a:extLst>
              <a:ext uri="{FF2B5EF4-FFF2-40B4-BE49-F238E27FC236}">
                <a16:creationId xmlns:a16="http://schemas.microsoft.com/office/drawing/2014/main" id="{6DAEB6AE-14D3-BD98-3BE6-C6526467C38B}"/>
              </a:ext>
            </a:extLst>
          </p:cNvPr>
          <p:cNvPicPr>
            <a:picLocks noChangeAspect="1"/>
          </p:cNvPicPr>
          <p:nvPr/>
        </p:nvPicPr>
        <p:blipFill rotWithShape="1">
          <a:blip r:embed="rId3"/>
          <a:srcRect l="61243" t="39478" r="5752" b="41741"/>
          <a:stretch/>
        </p:blipFill>
        <p:spPr>
          <a:xfrm>
            <a:off x="9083905" y="6517630"/>
            <a:ext cx="4077950" cy="1127287"/>
          </a:xfrm>
          <a:prstGeom prst="rect">
            <a:avLst/>
          </a:prstGeom>
        </p:spPr>
      </p:pic>
      <p:sp>
        <p:nvSpPr>
          <p:cNvPr id="16" name="文本框 15">
            <a:extLst>
              <a:ext uri="{FF2B5EF4-FFF2-40B4-BE49-F238E27FC236}">
                <a16:creationId xmlns:a16="http://schemas.microsoft.com/office/drawing/2014/main" id="{0FE73717-BCB0-67C6-DD25-B8DC19D6FA6B}"/>
              </a:ext>
            </a:extLst>
          </p:cNvPr>
          <p:cNvSpPr txBox="1"/>
          <p:nvPr/>
        </p:nvSpPr>
        <p:spPr>
          <a:xfrm>
            <a:off x="13161855" y="6599148"/>
            <a:ext cx="2842591" cy="800219"/>
          </a:xfrm>
          <a:prstGeom prst="rect">
            <a:avLst/>
          </a:prstGeom>
          <a:noFill/>
        </p:spPr>
        <p:txBody>
          <a:bodyPr wrap="square" rtlCol="0">
            <a:spAutoFit/>
          </a:bodyPr>
          <a:lstStyle/>
          <a:p>
            <a:r>
              <a:rPr kumimoji="1" lang="en-US" altLang="zh-CN" sz="2300" dirty="0"/>
              <a:t>Brush</a:t>
            </a:r>
          </a:p>
          <a:p>
            <a:r>
              <a:rPr kumimoji="1" lang="en-US" altLang="zh-CN" sz="2300" dirty="0"/>
              <a:t>Filter</a:t>
            </a:r>
            <a:endParaRPr kumimoji="1" lang="zh-CN" altLang="en-US" sz="2300" dirty="0"/>
          </a:p>
        </p:txBody>
      </p:sp>
      <p:cxnSp>
        <p:nvCxnSpPr>
          <p:cNvPr id="18" name="直线箭头连接符 17">
            <a:extLst>
              <a:ext uri="{FF2B5EF4-FFF2-40B4-BE49-F238E27FC236}">
                <a16:creationId xmlns:a16="http://schemas.microsoft.com/office/drawing/2014/main" id="{08EDF7CC-41E6-29D7-7641-46EED70BA189}"/>
              </a:ext>
            </a:extLst>
          </p:cNvPr>
          <p:cNvCxnSpPr>
            <a:cxnSpLocks/>
            <a:endCxn id="6" idx="0"/>
          </p:cNvCxnSpPr>
          <p:nvPr/>
        </p:nvCxnSpPr>
        <p:spPr>
          <a:xfrm flipH="1">
            <a:off x="6600807" y="4641379"/>
            <a:ext cx="173" cy="675190"/>
          </a:xfrm>
          <a:prstGeom prst="straightConnector1">
            <a:avLst/>
          </a:prstGeom>
          <a:ln w="25400">
            <a:solidFill>
              <a:schemeClr val="bg2">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1" name="文本框 20">
            <a:extLst>
              <a:ext uri="{FF2B5EF4-FFF2-40B4-BE49-F238E27FC236}">
                <a16:creationId xmlns:a16="http://schemas.microsoft.com/office/drawing/2014/main" id="{96EC0B85-0F15-D9E7-1340-A2E24145BDDA}"/>
              </a:ext>
            </a:extLst>
          </p:cNvPr>
          <p:cNvSpPr txBox="1"/>
          <p:nvPr/>
        </p:nvSpPr>
        <p:spPr>
          <a:xfrm>
            <a:off x="6600807" y="4788985"/>
            <a:ext cx="1197891" cy="446276"/>
          </a:xfrm>
          <a:prstGeom prst="rect">
            <a:avLst/>
          </a:prstGeom>
          <a:noFill/>
        </p:spPr>
        <p:txBody>
          <a:bodyPr wrap="square" rtlCol="0">
            <a:spAutoFit/>
          </a:bodyPr>
          <a:lstStyle/>
          <a:p>
            <a:r>
              <a:rPr kumimoji="1" lang="en-US" altLang="zh-CN" sz="2300" dirty="0">
                <a:solidFill>
                  <a:schemeClr val="bg2">
                    <a:lumMod val="65000"/>
                    <a:lumOff val="35000"/>
                  </a:schemeClr>
                </a:solidFill>
              </a:rPr>
              <a:t>Derive</a:t>
            </a:r>
            <a:endParaRPr kumimoji="1" lang="zh-CN" altLang="en-US" sz="2300" dirty="0">
              <a:solidFill>
                <a:schemeClr val="bg2">
                  <a:lumMod val="65000"/>
                  <a:lumOff val="35000"/>
                </a:schemeClr>
              </a:solidFill>
            </a:endParaRPr>
          </a:p>
        </p:txBody>
      </p:sp>
      <p:cxnSp>
        <p:nvCxnSpPr>
          <p:cNvPr id="22" name="直线箭头连接符 21">
            <a:extLst>
              <a:ext uri="{FF2B5EF4-FFF2-40B4-BE49-F238E27FC236}">
                <a16:creationId xmlns:a16="http://schemas.microsoft.com/office/drawing/2014/main" id="{21AFD588-E24F-89F0-A359-449C7A7F5F90}"/>
              </a:ext>
            </a:extLst>
          </p:cNvPr>
          <p:cNvCxnSpPr>
            <a:cxnSpLocks/>
          </p:cNvCxnSpPr>
          <p:nvPr/>
        </p:nvCxnSpPr>
        <p:spPr>
          <a:xfrm>
            <a:off x="11197600" y="4641379"/>
            <a:ext cx="0" cy="675190"/>
          </a:xfrm>
          <a:prstGeom prst="straightConnector1">
            <a:avLst/>
          </a:prstGeom>
          <a:ln w="25400">
            <a:solidFill>
              <a:schemeClr val="bg2">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3" name="文本框 22">
            <a:extLst>
              <a:ext uri="{FF2B5EF4-FFF2-40B4-BE49-F238E27FC236}">
                <a16:creationId xmlns:a16="http://schemas.microsoft.com/office/drawing/2014/main" id="{BDD95A8A-8D88-6318-5DE6-221C236B9BF1}"/>
              </a:ext>
            </a:extLst>
          </p:cNvPr>
          <p:cNvSpPr txBox="1"/>
          <p:nvPr/>
        </p:nvSpPr>
        <p:spPr>
          <a:xfrm>
            <a:off x="11217844" y="4755836"/>
            <a:ext cx="1197891" cy="446276"/>
          </a:xfrm>
          <a:prstGeom prst="rect">
            <a:avLst/>
          </a:prstGeom>
          <a:noFill/>
        </p:spPr>
        <p:txBody>
          <a:bodyPr wrap="square" rtlCol="0">
            <a:spAutoFit/>
          </a:bodyPr>
          <a:lstStyle/>
          <a:p>
            <a:r>
              <a:rPr kumimoji="1" lang="en-US" altLang="zh-CN" sz="2300" dirty="0">
                <a:solidFill>
                  <a:schemeClr val="bg2">
                    <a:lumMod val="65000"/>
                    <a:lumOff val="35000"/>
                  </a:schemeClr>
                </a:solidFill>
              </a:rPr>
              <a:t>Derive</a:t>
            </a:r>
            <a:endParaRPr kumimoji="1" lang="zh-CN" altLang="en-US" sz="2300" dirty="0">
              <a:solidFill>
                <a:schemeClr val="bg2">
                  <a:lumMod val="65000"/>
                  <a:lumOff val="35000"/>
                </a:schemeClr>
              </a:solidFill>
            </a:endParaRPr>
          </a:p>
        </p:txBody>
      </p:sp>
      <p:sp>
        <p:nvSpPr>
          <p:cNvPr id="32" name="文本框 31">
            <a:extLst>
              <a:ext uri="{FF2B5EF4-FFF2-40B4-BE49-F238E27FC236}">
                <a16:creationId xmlns:a16="http://schemas.microsoft.com/office/drawing/2014/main" id="{D72F1261-64BD-0D72-0908-9E388A9D3D67}"/>
              </a:ext>
            </a:extLst>
          </p:cNvPr>
          <p:cNvSpPr txBox="1"/>
          <p:nvPr/>
        </p:nvSpPr>
        <p:spPr>
          <a:xfrm>
            <a:off x="758039" y="3350153"/>
            <a:ext cx="2842591" cy="446276"/>
          </a:xfrm>
          <a:prstGeom prst="rect">
            <a:avLst/>
          </a:prstGeom>
          <a:noFill/>
        </p:spPr>
        <p:txBody>
          <a:bodyPr wrap="square" rtlCol="0">
            <a:spAutoFit/>
          </a:bodyPr>
          <a:lstStyle/>
          <a:p>
            <a:pPr algn="r"/>
            <a:r>
              <a:rPr kumimoji="1" lang="en-US" altLang="zh-CN" sz="2300" dirty="0">
                <a:latin typeface="Tahoma" panose="020B0604030504040204" pitchFamily="34" charset="0"/>
                <a:ea typeface="Tahoma" panose="020B0604030504040204" pitchFamily="34" charset="0"/>
                <a:cs typeface="Tahoma" panose="020B0604030504040204" pitchFamily="34" charset="0"/>
              </a:rPr>
              <a:t>Single-view features</a:t>
            </a:r>
          </a:p>
        </p:txBody>
      </p:sp>
      <p:sp>
        <p:nvSpPr>
          <p:cNvPr id="33" name="文本框 32">
            <a:extLst>
              <a:ext uri="{FF2B5EF4-FFF2-40B4-BE49-F238E27FC236}">
                <a16:creationId xmlns:a16="http://schemas.microsoft.com/office/drawing/2014/main" id="{92EFA3B7-AF5E-941D-AC4B-57A081F151F8}"/>
              </a:ext>
            </a:extLst>
          </p:cNvPr>
          <p:cNvSpPr txBox="1"/>
          <p:nvPr/>
        </p:nvSpPr>
        <p:spPr>
          <a:xfrm>
            <a:off x="322911" y="6203214"/>
            <a:ext cx="3330448" cy="446276"/>
          </a:xfrm>
          <a:prstGeom prst="rect">
            <a:avLst/>
          </a:prstGeom>
          <a:noFill/>
        </p:spPr>
        <p:txBody>
          <a:bodyPr wrap="square" rtlCol="0">
            <a:spAutoFit/>
          </a:bodyPr>
          <a:lstStyle/>
          <a:p>
            <a:pPr algn="r"/>
            <a:r>
              <a:rPr kumimoji="1" lang="en-US" altLang="zh-CN" sz="2300" dirty="0">
                <a:latin typeface="Tahoma" panose="020B0604030504040204" pitchFamily="34" charset="0"/>
                <a:ea typeface="Tahoma" panose="020B0604030504040204" pitchFamily="34" charset="0"/>
                <a:cs typeface="Tahoma" panose="020B0604030504040204" pitchFamily="34" charset="0"/>
              </a:rPr>
              <a:t>Pairwise-view features</a:t>
            </a:r>
          </a:p>
        </p:txBody>
      </p:sp>
      <p:sp>
        <p:nvSpPr>
          <p:cNvPr id="48" name="左大括号 47">
            <a:extLst>
              <a:ext uri="{FF2B5EF4-FFF2-40B4-BE49-F238E27FC236}">
                <a16:creationId xmlns:a16="http://schemas.microsoft.com/office/drawing/2014/main" id="{1014F4E2-C555-3F4A-E5ED-15612DE1832E}"/>
              </a:ext>
            </a:extLst>
          </p:cNvPr>
          <p:cNvSpPr/>
          <p:nvPr/>
        </p:nvSpPr>
        <p:spPr>
          <a:xfrm>
            <a:off x="3755538" y="2571702"/>
            <a:ext cx="321126" cy="2069678"/>
          </a:xfrm>
          <a:prstGeom prst="leftBrace">
            <a:avLst/>
          </a:prstGeom>
          <a:ln w="50800">
            <a:solidFill>
              <a:srgbClr val="8C38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zh-CN" altLang="en-US" dirty="0"/>
          </a:p>
        </p:txBody>
      </p:sp>
      <p:sp>
        <p:nvSpPr>
          <p:cNvPr id="49" name="左大括号 48">
            <a:extLst>
              <a:ext uri="{FF2B5EF4-FFF2-40B4-BE49-F238E27FC236}">
                <a16:creationId xmlns:a16="http://schemas.microsoft.com/office/drawing/2014/main" id="{CE64090F-E211-7001-6790-B7E8E404198D}"/>
              </a:ext>
            </a:extLst>
          </p:cNvPr>
          <p:cNvSpPr/>
          <p:nvPr/>
        </p:nvSpPr>
        <p:spPr>
          <a:xfrm>
            <a:off x="3721530" y="5408138"/>
            <a:ext cx="321126" cy="2069678"/>
          </a:xfrm>
          <a:prstGeom prst="leftBrace">
            <a:avLst/>
          </a:prstGeom>
          <a:ln w="50800">
            <a:solidFill>
              <a:srgbClr val="8C38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zh-CN" altLang="en-US" dirty="0"/>
          </a:p>
        </p:txBody>
      </p:sp>
      <p:sp>
        <p:nvSpPr>
          <p:cNvPr id="50" name="文本框 49">
            <a:extLst>
              <a:ext uri="{FF2B5EF4-FFF2-40B4-BE49-F238E27FC236}">
                <a16:creationId xmlns:a16="http://schemas.microsoft.com/office/drawing/2014/main" id="{52A64ACF-754C-BE81-4264-1769C296FF0C}"/>
              </a:ext>
            </a:extLst>
          </p:cNvPr>
          <p:cNvSpPr txBox="1"/>
          <p:nvPr/>
        </p:nvSpPr>
        <p:spPr>
          <a:xfrm>
            <a:off x="13815391" y="7795283"/>
            <a:ext cx="815009" cy="400110"/>
          </a:xfrm>
          <a:prstGeom prst="rect">
            <a:avLst/>
          </a:prstGeom>
          <a:noFill/>
        </p:spPr>
        <p:txBody>
          <a:bodyPr wrap="square" rtlCol="0">
            <a:spAutoFit/>
          </a:bodyPr>
          <a:lstStyle/>
          <a:p>
            <a:pPr algn="ctr"/>
            <a:r>
              <a:rPr kumimoji="1" lang="en-US" altLang="zh-CN" sz="2000" dirty="0">
                <a:latin typeface="Tahoma" panose="020B0604030504040204" pitchFamily="34" charset="0"/>
                <a:ea typeface="Tahoma" panose="020B0604030504040204" pitchFamily="34" charset="0"/>
                <a:cs typeface="Tahoma" panose="020B0604030504040204" pitchFamily="34" charset="0"/>
              </a:rPr>
              <a:t>13</a:t>
            </a:r>
            <a:endParaRPr kumimoji="1" lang="zh-CN" altLang="en-US" sz="2000" dirty="0">
              <a:latin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813373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1000"/>
                                        <p:tgtEl>
                                          <p:spTgt spid="32"/>
                                        </p:tgtEl>
                                      </p:cBhvr>
                                    </p:animEffect>
                                    <p:anim calcmode="lin" valueType="num">
                                      <p:cBhvr>
                                        <p:cTn id="8" dur="1000" fill="hold"/>
                                        <p:tgtEl>
                                          <p:spTgt spid="32"/>
                                        </p:tgtEl>
                                        <p:attrNameLst>
                                          <p:attrName>ppt_x</p:attrName>
                                        </p:attrNameLst>
                                      </p:cBhvr>
                                      <p:tavLst>
                                        <p:tav tm="0">
                                          <p:val>
                                            <p:strVal val="#ppt_x"/>
                                          </p:val>
                                        </p:tav>
                                        <p:tav tm="100000">
                                          <p:val>
                                            <p:strVal val="#ppt_x"/>
                                          </p:val>
                                        </p:tav>
                                      </p:tavLst>
                                    </p:anim>
                                    <p:anim calcmode="lin" valueType="num">
                                      <p:cBhvr>
                                        <p:cTn id="9" dur="1000" fill="hold"/>
                                        <p:tgtEl>
                                          <p:spTgt spid="3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8"/>
                                        </p:tgtEl>
                                        <p:attrNameLst>
                                          <p:attrName>style.visibility</p:attrName>
                                        </p:attrNameLst>
                                      </p:cBhvr>
                                      <p:to>
                                        <p:strVal val="visible"/>
                                      </p:to>
                                    </p:set>
                                    <p:animEffect transition="in" filter="fade">
                                      <p:cBhvr>
                                        <p:cTn id="12" dur="1000"/>
                                        <p:tgtEl>
                                          <p:spTgt spid="48"/>
                                        </p:tgtEl>
                                      </p:cBhvr>
                                    </p:animEffect>
                                    <p:anim calcmode="lin" valueType="num">
                                      <p:cBhvr>
                                        <p:cTn id="13" dur="1000" fill="hold"/>
                                        <p:tgtEl>
                                          <p:spTgt spid="48"/>
                                        </p:tgtEl>
                                        <p:attrNameLst>
                                          <p:attrName>ppt_x</p:attrName>
                                        </p:attrNameLst>
                                      </p:cBhvr>
                                      <p:tavLst>
                                        <p:tav tm="0">
                                          <p:val>
                                            <p:strVal val="#ppt_x"/>
                                          </p:val>
                                        </p:tav>
                                        <p:tav tm="100000">
                                          <p:val>
                                            <p:strVal val="#ppt_x"/>
                                          </p:val>
                                        </p:tav>
                                      </p:tavLst>
                                    </p:anim>
                                    <p:anim calcmode="lin" valueType="num">
                                      <p:cBhvr>
                                        <p:cTn id="14" dur="1000" fill="hold"/>
                                        <p:tgtEl>
                                          <p:spTgt spid="4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fade">
                                      <p:cBhvr>
                                        <p:cTn id="17" dur="1000"/>
                                        <p:tgtEl>
                                          <p:spTgt spid="33"/>
                                        </p:tgtEl>
                                      </p:cBhvr>
                                    </p:animEffect>
                                    <p:anim calcmode="lin" valueType="num">
                                      <p:cBhvr>
                                        <p:cTn id="18" dur="1000" fill="hold"/>
                                        <p:tgtEl>
                                          <p:spTgt spid="33"/>
                                        </p:tgtEl>
                                        <p:attrNameLst>
                                          <p:attrName>ppt_x</p:attrName>
                                        </p:attrNameLst>
                                      </p:cBhvr>
                                      <p:tavLst>
                                        <p:tav tm="0">
                                          <p:val>
                                            <p:strVal val="#ppt_x"/>
                                          </p:val>
                                        </p:tav>
                                        <p:tav tm="100000">
                                          <p:val>
                                            <p:strVal val="#ppt_x"/>
                                          </p:val>
                                        </p:tav>
                                      </p:tavLst>
                                    </p:anim>
                                    <p:anim calcmode="lin" valueType="num">
                                      <p:cBhvr>
                                        <p:cTn id="19" dur="1000" fill="hold"/>
                                        <p:tgtEl>
                                          <p:spTgt spid="3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49"/>
                                        </p:tgtEl>
                                        <p:attrNameLst>
                                          <p:attrName>style.visibility</p:attrName>
                                        </p:attrNameLst>
                                      </p:cBhvr>
                                      <p:to>
                                        <p:strVal val="visible"/>
                                      </p:to>
                                    </p:set>
                                    <p:animEffect transition="in" filter="fade">
                                      <p:cBhvr>
                                        <p:cTn id="22" dur="1000"/>
                                        <p:tgtEl>
                                          <p:spTgt spid="49"/>
                                        </p:tgtEl>
                                      </p:cBhvr>
                                    </p:animEffect>
                                    <p:anim calcmode="lin" valueType="num">
                                      <p:cBhvr>
                                        <p:cTn id="23" dur="1000" fill="hold"/>
                                        <p:tgtEl>
                                          <p:spTgt spid="49"/>
                                        </p:tgtEl>
                                        <p:attrNameLst>
                                          <p:attrName>ppt_x</p:attrName>
                                        </p:attrNameLst>
                                      </p:cBhvr>
                                      <p:tavLst>
                                        <p:tav tm="0">
                                          <p:val>
                                            <p:strVal val="#ppt_x"/>
                                          </p:val>
                                        </p:tav>
                                        <p:tav tm="100000">
                                          <p:val>
                                            <p:strVal val="#ppt_x"/>
                                          </p:val>
                                        </p:tav>
                                      </p:tavLst>
                                    </p:anim>
                                    <p:anim calcmode="lin" valueType="num">
                                      <p:cBhvr>
                                        <p:cTn id="24"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4"/>
                                        </p:tgtEl>
                                        <p:attrNameLst>
                                          <p:attrName>style.visibility</p:attrName>
                                        </p:attrNameLst>
                                      </p:cBhvr>
                                      <p:to>
                                        <p:strVal val="visible"/>
                                      </p:to>
                                    </p:set>
                                  </p:childTnLst>
                                </p:cTn>
                              </p:par>
                              <p:par>
                                <p:cTn id="37" presetID="1" presetClass="exit" presetSubtype="0" fill="hold" grpId="1" nodeType="withEffect">
                                  <p:stCondLst>
                                    <p:cond delay="0"/>
                                  </p:stCondLst>
                                  <p:childTnLst>
                                    <p:set>
                                      <p:cBhvr>
                                        <p:cTn id="38" dur="1" fill="hold">
                                          <p:stCondLst>
                                            <p:cond delay="0"/>
                                          </p:stCondLst>
                                        </p:cTn>
                                        <p:tgtEl>
                                          <p:spTgt spid="11"/>
                                        </p:tgtEl>
                                        <p:attrNameLst>
                                          <p:attrName>style.visibility</p:attrName>
                                        </p:attrNameLst>
                                      </p:cBhvr>
                                      <p:to>
                                        <p:strVal val="hidden"/>
                                      </p:to>
                                    </p:set>
                                  </p:childTnLst>
                                </p:cTn>
                              </p:par>
                              <p:par>
                                <p:cTn id="39" presetID="1" presetClass="entr" presetSubtype="0" fill="hold" grpId="0" nodeType="withEffect">
                                  <p:stCondLst>
                                    <p:cond delay="0"/>
                                  </p:stCondLst>
                                  <p:childTnLst>
                                    <p:set>
                                      <p:cBhvr>
                                        <p:cTn id="40" dur="1" fill="hold">
                                          <p:stCondLst>
                                            <p:cond delay="0"/>
                                          </p:stCondLst>
                                        </p:cTn>
                                        <p:tgtEl>
                                          <p:spTgt spid="12"/>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1"/>
                                        </p:tgtEl>
                                        <p:attrNameLst>
                                          <p:attrName>style.visibility</p:attrName>
                                        </p:attrNameLst>
                                      </p:cBhvr>
                                      <p:to>
                                        <p:strVal val="visible"/>
                                      </p:to>
                                    </p:set>
                                  </p:childTnLst>
                                </p:cTn>
                              </p:par>
                              <p:par>
                                <p:cTn id="45" presetID="1" presetClass="exit" presetSubtype="0" fill="hold" grpId="1" nodeType="withEffect">
                                  <p:stCondLst>
                                    <p:cond delay="0"/>
                                  </p:stCondLst>
                                  <p:childTnLst>
                                    <p:set>
                                      <p:cBhvr>
                                        <p:cTn id="46" dur="1" fill="hold">
                                          <p:stCondLst>
                                            <p:cond delay="0"/>
                                          </p:stCondLst>
                                        </p:cTn>
                                        <p:tgtEl>
                                          <p:spTgt spid="12"/>
                                        </p:tgtEl>
                                        <p:attrNameLst>
                                          <p:attrName>style.visibility</p:attrName>
                                        </p:attrNameLst>
                                      </p:cBhvr>
                                      <p:to>
                                        <p:strVal val="hidden"/>
                                      </p:to>
                                    </p:set>
                                  </p:childTnLst>
                                </p:cTn>
                              </p:par>
                              <p:par>
                                <p:cTn id="47" presetID="3" presetClass="entr" presetSubtype="10" fill="hold" nodeType="with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blinds(horizontal)">
                                      <p:cBhvr>
                                        <p:cTn id="49" dur="500"/>
                                        <p:tgtEl>
                                          <p:spTgt spid="18"/>
                                        </p:tgtEl>
                                      </p:cBhvr>
                                    </p:animEffect>
                                  </p:childTnLst>
                                </p:cTn>
                              </p:par>
                              <p:par>
                                <p:cTn id="50" presetID="3" presetClass="entr" presetSubtype="10" fill="hold" grpId="0" nodeType="with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blinds(horizontal)">
                                      <p:cBhvr>
                                        <p:cTn id="52" dur="500"/>
                                        <p:tgtEl>
                                          <p:spTgt spid="23"/>
                                        </p:tgtEl>
                                      </p:cBhvr>
                                    </p:animEffect>
                                  </p:childTnLst>
                                </p:cTn>
                              </p:par>
                              <p:par>
                                <p:cTn id="53" presetID="3" presetClass="entr" presetSubtype="10" fill="hold" nodeType="with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blinds(horizontal)">
                                      <p:cBhvr>
                                        <p:cTn id="55" dur="500"/>
                                        <p:tgtEl>
                                          <p:spTgt spid="22"/>
                                        </p:tgtEl>
                                      </p:cBhvr>
                                    </p:animEffect>
                                  </p:childTnLst>
                                </p:cTn>
                              </p:par>
                              <p:par>
                                <p:cTn id="56" presetID="3" presetClass="entr" presetSubtype="10" fill="hold" nodeType="withEffect">
                                  <p:stCondLst>
                                    <p:cond delay="0"/>
                                  </p:stCondLst>
                                  <p:childTnLst>
                                    <p:set>
                                      <p:cBhvr>
                                        <p:cTn id="57" dur="1" fill="hold">
                                          <p:stCondLst>
                                            <p:cond delay="0"/>
                                          </p:stCondLst>
                                        </p:cTn>
                                        <p:tgtEl>
                                          <p:spTgt spid="10"/>
                                        </p:tgtEl>
                                        <p:attrNameLst>
                                          <p:attrName>style.visibility</p:attrName>
                                        </p:attrNameLst>
                                      </p:cBhvr>
                                      <p:to>
                                        <p:strVal val="visible"/>
                                      </p:to>
                                    </p:set>
                                    <p:animEffect transition="in" filter="blinds(horizontal)">
                                      <p:cBhvr>
                                        <p:cTn id="58" dur="500"/>
                                        <p:tgtEl>
                                          <p:spTgt spid="10"/>
                                        </p:tgtEl>
                                      </p:cBhvr>
                                    </p:animEffect>
                                  </p:childTnLst>
                                </p:cTn>
                              </p:par>
                              <p:par>
                                <p:cTn id="59" presetID="3" presetClass="entr" presetSubtype="10" fill="hold" nodeType="withEffect">
                                  <p:stCondLst>
                                    <p:cond delay="0"/>
                                  </p:stCondLst>
                                  <p:childTnLst>
                                    <p:set>
                                      <p:cBhvr>
                                        <p:cTn id="60" dur="1" fill="hold">
                                          <p:stCondLst>
                                            <p:cond delay="0"/>
                                          </p:stCondLst>
                                        </p:cTn>
                                        <p:tgtEl>
                                          <p:spTgt spid="6"/>
                                        </p:tgtEl>
                                        <p:attrNameLst>
                                          <p:attrName>style.visibility</p:attrName>
                                        </p:attrNameLst>
                                      </p:cBhvr>
                                      <p:to>
                                        <p:strVal val="visible"/>
                                      </p:to>
                                    </p:set>
                                    <p:animEffect transition="in" filter="blinds(horizontal)">
                                      <p:cBhvr>
                                        <p:cTn id="61" dur="500"/>
                                        <p:tgtEl>
                                          <p:spTgt spid="6"/>
                                        </p:tgtEl>
                                      </p:cBhvr>
                                    </p:animEffect>
                                  </p:childTnLst>
                                </p:cTn>
                              </p:par>
                              <p:par>
                                <p:cTn id="62" presetID="3" presetClass="entr" presetSubtype="10" fill="hold" nodeType="withEffect">
                                  <p:stCondLst>
                                    <p:cond delay="0"/>
                                  </p:stCondLst>
                                  <p:childTnLst>
                                    <p:set>
                                      <p:cBhvr>
                                        <p:cTn id="63" dur="1" fill="hold">
                                          <p:stCondLst>
                                            <p:cond delay="0"/>
                                          </p:stCondLst>
                                        </p:cTn>
                                        <p:tgtEl>
                                          <p:spTgt spid="15"/>
                                        </p:tgtEl>
                                        <p:attrNameLst>
                                          <p:attrName>style.visibility</p:attrName>
                                        </p:attrNameLst>
                                      </p:cBhvr>
                                      <p:to>
                                        <p:strVal val="visible"/>
                                      </p:to>
                                    </p:set>
                                    <p:animEffect transition="in" filter="blinds(horizontal)">
                                      <p:cBhvr>
                                        <p:cTn id="64" dur="500"/>
                                        <p:tgtEl>
                                          <p:spTgt spid="15"/>
                                        </p:tgtEl>
                                      </p:cBhvr>
                                    </p:animEffect>
                                  </p:childTnLst>
                                </p:cTn>
                              </p:par>
                            </p:childTnLst>
                          </p:cTn>
                        </p:par>
                      </p:childTnLst>
                    </p:cTn>
                  </p:par>
                  <p:par>
                    <p:cTn id="65" fill="hold">
                      <p:stCondLst>
                        <p:cond delay="indefinite"/>
                      </p:stCondLst>
                      <p:childTnLst>
                        <p:par>
                          <p:cTn id="66" fill="hold">
                            <p:stCondLst>
                              <p:cond delay="0"/>
                            </p:stCondLst>
                            <p:childTnLst>
                              <p:par>
                                <p:cTn id="67" presetID="32" presetClass="emph" presetSubtype="0" fill="hold" nodeType="clickEffect">
                                  <p:stCondLst>
                                    <p:cond delay="0"/>
                                  </p:stCondLst>
                                  <p:childTnLst>
                                    <p:animRot by="120000">
                                      <p:cBhvr>
                                        <p:cTn id="68" dur="100" fill="hold">
                                          <p:stCondLst>
                                            <p:cond delay="0"/>
                                          </p:stCondLst>
                                        </p:cTn>
                                        <p:tgtEl>
                                          <p:spTgt spid="6"/>
                                        </p:tgtEl>
                                        <p:attrNameLst>
                                          <p:attrName>r</p:attrName>
                                        </p:attrNameLst>
                                      </p:cBhvr>
                                    </p:animRot>
                                    <p:animRot by="-240000">
                                      <p:cBhvr>
                                        <p:cTn id="69" dur="200" fill="hold">
                                          <p:stCondLst>
                                            <p:cond delay="200"/>
                                          </p:stCondLst>
                                        </p:cTn>
                                        <p:tgtEl>
                                          <p:spTgt spid="6"/>
                                        </p:tgtEl>
                                        <p:attrNameLst>
                                          <p:attrName>r</p:attrName>
                                        </p:attrNameLst>
                                      </p:cBhvr>
                                    </p:animRot>
                                    <p:animRot by="240000">
                                      <p:cBhvr>
                                        <p:cTn id="70" dur="200" fill="hold">
                                          <p:stCondLst>
                                            <p:cond delay="400"/>
                                          </p:stCondLst>
                                        </p:cTn>
                                        <p:tgtEl>
                                          <p:spTgt spid="6"/>
                                        </p:tgtEl>
                                        <p:attrNameLst>
                                          <p:attrName>r</p:attrName>
                                        </p:attrNameLst>
                                      </p:cBhvr>
                                    </p:animRot>
                                    <p:animRot by="-240000">
                                      <p:cBhvr>
                                        <p:cTn id="71" dur="200" fill="hold">
                                          <p:stCondLst>
                                            <p:cond delay="600"/>
                                          </p:stCondLst>
                                        </p:cTn>
                                        <p:tgtEl>
                                          <p:spTgt spid="6"/>
                                        </p:tgtEl>
                                        <p:attrNameLst>
                                          <p:attrName>r</p:attrName>
                                        </p:attrNameLst>
                                      </p:cBhvr>
                                    </p:animRot>
                                    <p:animRot by="120000">
                                      <p:cBhvr>
                                        <p:cTn id="72" dur="200" fill="hold">
                                          <p:stCondLst>
                                            <p:cond delay="800"/>
                                          </p:stCondLst>
                                        </p:cTn>
                                        <p:tgtEl>
                                          <p:spTgt spid="6"/>
                                        </p:tgtEl>
                                        <p:attrNameLst>
                                          <p:attrName>r</p:attrName>
                                        </p:attrNameLst>
                                      </p:cBhvr>
                                    </p:animRot>
                                  </p:childTnLst>
                                </p:cTn>
                              </p:par>
                              <p:par>
                                <p:cTn id="73" presetID="1" presetClass="entr" presetSubtype="0" fill="hold" grpId="0" nodeType="withEffect">
                                  <p:stCondLst>
                                    <p:cond delay="0"/>
                                  </p:stCondLst>
                                  <p:childTnLst>
                                    <p:set>
                                      <p:cBhvr>
                                        <p:cTn id="74" dur="1" fill="hold">
                                          <p:stCondLst>
                                            <p:cond delay="0"/>
                                          </p:stCondLst>
                                        </p:cTn>
                                        <p:tgtEl>
                                          <p:spTgt spid="13"/>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32" presetClass="emph" presetSubtype="0" fill="hold" nodeType="clickEffect">
                                  <p:stCondLst>
                                    <p:cond delay="0"/>
                                  </p:stCondLst>
                                  <p:childTnLst>
                                    <p:animRot by="120000">
                                      <p:cBhvr>
                                        <p:cTn id="78" dur="100" fill="hold">
                                          <p:stCondLst>
                                            <p:cond delay="0"/>
                                          </p:stCondLst>
                                        </p:cTn>
                                        <p:tgtEl>
                                          <p:spTgt spid="10"/>
                                        </p:tgtEl>
                                        <p:attrNameLst>
                                          <p:attrName>r</p:attrName>
                                        </p:attrNameLst>
                                      </p:cBhvr>
                                    </p:animRot>
                                    <p:animRot by="-240000">
                                      <p:cBhvr>
                                        <p:cTn id="79" dur="200" fill="hold">
                                          <p:stCondLst>
                                            <p:cond delay="200"/>
                                          </p:stCondLst>
                                        </p:cTn>
                                        <p:tgtEl>
                                          <p:spTgt spid="10"/>
                                        </p:tgtEl>
                                        <p:attrNameLst>
                                          <p:attrName>r</p:attrName>
                                        </p:attrNameLst>
                                      </p:cBhvr>
                                    </p:animRot>
                                    <p:animRot by="240000">
                                      <p:cBhvr>
                                        <p:cTn id="80" dur="200" fill="hold">
                                          <p:stCondLst>
                                            <p:cond delay="400"/>
                                          </p:stCondLst>
                                        </p:cTn>
                                        <p:tgtEl>
                                          <p:spTgt spid="10"/>
                                        </p:tgtEl>
                                        <p:attrNameLst>
                                          <p:attrName>r</p:attrName>
                                        </p:attrNameLst>
                                      </p:cBhvr>
                                    </p:animRot>
                                    <p:animRot by="-240000">
                                      <p:cBhvr>
                                        <p:cTn id="81" dur="200" fill="hold">
                                          <p:stCondLst>
                                            <p:cond delay="600"/>
                                          </p:stCondLst>
                                        </p:cTn>
                                        <p:tgtEl>
                                          <p:spTgt spid="10"/>
                                        </p:tgtEl>
                                        <p:attrNameLst>
                                          <p:attrName>r</p:attrName>
                                        </p:attrNameLst>
                                      </p:cBhvr>
                                    </p:animRot>
                                    <p:animRot by="120000">
                                      <p:cBhvr>
                                        <p:cTn id="82" dur="200" fill="hold">
                                          <p:stCondLst>
                                            <p:cond delay="800"/>
                                          </p:stCondLst>
                                        </p:cTn>
                                        <p:tgtEl>
                                          <p:spTgt spid="10"/>
                                        </p:tgtEl>
                                        <p:attrNameLst>
                                          <p:attrName>r</p:attrName>
                                        </p:attrNameLst>
                                      </p:cBhvr>
                                    </p:animRot>
                                  </p:childTnLst>
                                </p:cTn>
                              </p:par>
                              <p:par>
                                <p:cTn id="83" presetID="1" presetClass="exit" presetSubtype="0" fill="hold" grpId="1" nodeType="withEffect">
                                  <p:stCondLst>
                                    <p:cond delay="0"/>
                                  </p:stCondLst>
                                  <p:childTnLst>
                                    <p:set>
                                      <p:cBhvr>
                                        <p:cTn id="84" dur="1" fill="hold">
                                          <p:stCondLst>
                                            <p:cond delay="0"/>
                                          </p:stCondLst>
                                        </p:cTn>
                                        <p:tgtEl>
                                          <p:spTgt spid="13"/>
                                        </p:tgtEl>
                                        <p:attrNameLst>
                                          <p:attrName>style.visibility</p:attrName>
                                        </p:attrNameLst>
                                      </p:cBhvr>
                                      <p:to>
                                        <p:strVal val="hidden"/>
                                      </p:to>
                                    </p:set>
                                  </p:childTnLst>
                                </p:cTn>
                              </p:par>
                              <p:par>
                                <p:cTn id="85" presetID="1" presetClass="entr" presetSubtype="0" fill="hold" grpId="0" nodeType="withEffect">
                                  <p:stCondLst>
                                    <p:cond delay="0"/>
                                  </p:stCondLst>
                                  <p:childTnLst>
                                    <p:set>
                                      <p:cBhvr>
                                        <p:cTn id="86" dur="1" fill="hold">
                                          <p:stCondLst>
                                            <p:cond delay="0"/>
                                          </p:stCondLst>
                                        </p:cTn>
                                        <p:tgtEl>
                                          <p:spTgt spid="14"/>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32" presetClass="emph" presetSubtype="0" fill="hold" nodeType="clickEffect">
                                  <p:stCondLst>
                                    <p:cond delay="0"/>
                                  </p:stCondLst>
                                  <p:childTnLst>
                                    <p:animRot by="120000">
                                      <p:cBhvr>
                                        <p:cTn id="90" dur="100" fill="hold">
                                          <p:stCondLst>
                                            <p:cond delay="0"/>
                                          </p:stCondLst>
                                        </p:cTn>
                                        <p:tgtEl>
                                          <p:spTgt spid="15"/>
                                        </p:tgtEl>
                                        <p:attrNameLst>
                                          <p:attrName>r</p:attrName>
                                        </p:attrNameLst>
                                      </p:cBhvr>
                                    </p:animRot>
                                    <p:animRot by="-240000">
                                      <p:cBhvr>
                                        <p:cTn id="91" dur="200" fill="hold">
                                          <p:stCondLst>
                                            <p:cond delay="200"/>
                                          </p:stCondLst>
                                        </p:cTn>
                                        <p:tgtEl>
                                          <p:spTgt spid="15"/>
                                        </p:tgtEl>
                                        <p:attrNameLst>
                                          <p:attrName>r</p:attrName>
                                        </p:attrNameLst>
                                      </p:cBhvr>
                                    </p:animRot>
                                    <p:animRot by="240000">
                                      <p:cBhvr>
                                        <p:cTn id="92" dur="200" fill="hold">
                                          <p:stCondLst>
                                            <p:cond delay="400"/>
                                          </p:stCondLst>
                                        </p:cTn>
                                        <p:tgtEl>
                                          <p:spTgt spid="15"/>
                                        </p:tgtEl>
                                        <p:attrNameLst>
                                          <p:attrName>r</p:attrName>
                                        </p:attrNameLst>
                                      </p:cBhvr>
                                    </p:animRot>
                                    <p:animRot by="-240000">
                                      <p:cBhvr>
                                        <p:cTn id="93" dur="200" fill="hold">
                                          <p:stCondLst>
                                            <p:cond delay="600"/>
                                          </p:stCondLst>
                                        </p:cTn>
                                        <p:tgtEl>
                                          <p:spTgt spid="15"/>
                                        </p:tgtEl>
                                        <p:attrNameLst>
                                          <p:attrName>r</p:attrName>
                                        </p:attrNameLst>
                                      </p:cBhvr>
                                    </p:animRot>
                                    <p:animRot by="120000">
                                      <p:cBhvr>
                                        <p:cTn id="94" dur="200" fill="hold">
                                          <p:stCondLst>
                                            <p:cond delay="800"/>
                                          </p:stCondLst>
                                        </p:cTn>
                                        <p:tgtEl>
                                          <p:spTgt spid="15"/>
                                        </p:tgtEl>
                                        <p:attrNameLst>
                                          <p:attrName>r</p:attrName>
                                        </p:attrNameLst>
                                      </p:cBhvr>
                                    </p:animRot>
                                  </p:childTnLst>
                                </p:cTn>
                              </p:par>
                              <p:par>
                                <p:cTn id="95" presetID="1" presetClass="exit" presetSubtype="0" fill="hold" grpId="1" nodeType="withEffect">
                                  <p:stCondLst>
                                    <p:cond delay="0"/>
                                  </p:stCondLst>
                                  <p:childTnLst>
                                    <p:set>
                                      <p:cBhvr>
                                        <p:cTn id="96" dur="1" fill="hold">
                                          <p:stCondLst>
                                            <p:cond delay="0"/>
                                          </p:stCondLst>
                                        </p:cTn>
                                        <p:tgtEl>
                                          <p:spTgt spid="14"/>
                                        </p:tgtEl>
                                        <p:attrNameLst>
                                          <p:attrName>style.visibility</p:attrName>
                                        </p:attrNameLst>
                                      </p:cBhvr>
                                      <p:to>
                                        <p:strVal val="hidden"/>
                                      </p:to>
                                    </p:set>
                                  </p:childTnLst>
                                </p:cTn>
                              </p:par>
                              <p:par>
                                <p:cTn id="97" presetID="1" presetClass="entr" presetSubtype="0" fill="hold" grpId="0" nodeType="withEffect">
                                  <p:stCondLst>
                                    <p:cond delay="0"/>
                                  </p:stCondLst>
                                  <p:childTnLst>
                                    <p:set>
                                      <p:cBhvr>
                                        <p:cTn id="9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P spid="12" grpId="0"/>
      <p:bldP spid="12" grpId="1"/>
      <p:bldP spid="13" grpId="0"/>
      <p:bldP spid="13" grpId="1"/>
      <p:bldP spid="14" grpId="0"/>
      <p:bldP spid="14" grpId="1"/>
      <p:bldP spid="16" grpId="0"/>
      <p:bldP spid="21" grpId="0"/>
      <p:bldP spid="23" grpId="0"/>
      <p:bldP spid="32" grpId="0"/>
      <p:bldP spid="33" grpId="0"/>
      <p:bldP spid="48" grpId="0" animBg="1"/>
      <p:bldP spid="4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8BC10E4C-7132-A1B0-D28D-8BEE783A35D1}"/>
              </a:ext>
            </a:extLst>
          </p:cNvPr>
          <p:cNvSpPr>
            <a:spLocks noGrp="1"/>
          </p:cNvSpPr>
          <p:nvPr>
            <p:ph type="title"/>
          </p:nvPr>
        </p:nvSpPr>
        <p:spPr/>
        <p:txBody>
          <a:bodyPr/>
          <a:lstStyle/>
          <a:p>
            <a:r>
              <a:rPr kumimoji="1" lang="en-US" altLang="zh-CN" dirty="0"/>
              <a:t>Framework</a:t>
            </a:r>
            <a:endParaRPr kumimoji="1" lang="zh-CN" altLang="en-US" dirty="0"/>
          </a:p>
        </p:txBody>
      </p:sp>
      <p:pic>
        <p:nvPicPr>
          <p:cNvPr id="2" name="图片 1">
            <a:extLst>
              <a:ext uri="{FF2B5EF4-FFF2-40B4-BE49-F238E27FC236}">
                <a16:creationId xmlns:a16="http://schemas.microsoft.com/office/drawing/2014/main" id="{E3E3FAC5-9947-F97B-52B8-2A121FFB5515}"/>
              </a:ext>
            </a:extLst>
          </p:cNvPr>
          <p:cNvPicPr>
            <a:picLocks noChangeAspect="1"/>
          </p:cNvPicPr>
          <p:nvPr/>
        </p:nvPicPr>
        <p:blipFill>
          <a:blip r:embed="rId3"/>
          <a:stretch>
            <a:fillRect/>
          </a:stretch>
        </p:blipFill>
        <p:spPr>
          <a:xfrm>
            <a:off x="664555" y="1902070"/>
            <a:ext cx="13301289" cy="3750476"/>
          </a:xfrm>
          <a:prstGeom prst="rect">
            <a:avLst/>
          </a:prstGeom>
        </p:spPr>
      </p:pic>
      <p:sp>
        <p:nvSpPr>
          <p:cNvPr id="5" name="矩形 4">
            <a:extLst>
              <a:ext uri="{FF2B5EF4-FFF2-40B4-BE49-F238E27FC236}">
                <a16:creationId xmlns:a16="http://schemas.microsoft.com/office/drawing/2014/main" id="{EA553DE0-FEDE-C462-9FE1-F26BBC11ED83}"/>
              </a:ext>
            </a:extLst>
          </p:cNvPr>
          <p:cNvSpPr/>
          <p:nvPr/>
        </p:nvSpPr>
        <p:spPr>
          <a:xfrm>
            <a:off x="3454457" y="2240099"/>
            <a:ext cx="5185689" cy="3309207"/>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6" name="矩形 5">
            <a:extLst>
              <a:ext uri="{FF2B5EF4-FFF2-40B4-BE49-F238E27FC236}">
                <a16:creationId xmlns:a16="http://schemas.microsoft.com/office/drawing/2014/main" id="{CEEAC71B-2F2B-1421-9CB3-2CD68454E5AA}"/>
              </a:ext>
            </a:extLst>
          </p:cNvPr>
          <p:cNvSpPr/>
          <p:nvPr/>
        </p:nvSpPr>
        <p:spPr>
          <a:xfrm>
            <a:off x="8640147" y="2240099"/>
            <a:ext cx="2789902" cy="3309207"/>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 name="文本框 6">
            <a:extLst>
              <a:ext uri="{FF2B5EF4-FFF2-40B4-BE49-F238E27FC236}">
                <a16:creationId xmlns:a16="http://schemas.microsoft.com/office/drawing/2014/main" id="{06BA5F3B-329A-2E6C-BAD9-0917520A646B}"/>
              </a:ext>
            </a:extLst>
          </p:cNvPr>
          <p:cNvSpPr txBox="1"/>
          <p:nvPr/>
        </p:nvSpPr>
        <p:spPr>
          <a:xfrm>
            <a:off x="13815391" y="7795283"/>
            <a:ext cx="815009" cy="400110"/>
          </a:xfrm>
          <a:prstGeom prst="rect">
            <a:avLst/>
          </a:prstGeom>
          <a:noFill/>
        </p:spPr>
        <p:txBody>
          <a:bodyPr wrap="square" rtlCol="0">
            <a:spAutoFit/>
          </a:bodyPr>
          <a:lstStyle/>
          <a:p>
            <a:pPr algn="ctr"/>
            <a:r>
              <a:rPr kumimoji="1" lang="en-US" altLang="zh-CN" sz="2000" dirty="0">
                <a:latin typeface="Tahoma" panose="020B0604030504040204" pitchFamily="34" charset="0"/>
                <a:ea typeface="Tahoma" panose="020B0604030504040204" pitchFamily="34" charset="0"/>
                <a:cs typeface="Tahoma" panose="020B0604030504040204" pitchFamily="34" charset="0"/>
              </a:rPr>
              <a:t>14</a:t>
            </a:r>
            <a:endParaRPr kumimoji="1" lang="zh-CN" altLang="en-US" sz="2000" dirty="0">
              <a:latin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961255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grpId="0" nodeType="afterEffect">
                                  <p:stCondLst>
                                    <p:cond delay="0"/>
                                  </p:stCondLst>
                                  <p:childTnLst>
                                    <p:animMotion origin="layout" path="M -2.95139E-6 3.2716E-6 L 0.3545 0.00077 " pathEditMode="relative" rAng="0" ptsTypes="AA">
                                      <p:cBhvr>
                                        <p:cTn id="6" dur="2000" fill="hold"/>
                                        <p:tgtEl>
                                          <p:spTgt spid="5"/>
                                        </p:tgtEl>
                                        <p:attrNameLst>
                                          <p:attrName>ppt_x</p:attrName>
                                          <p:attrName>ppt_y</p:attrName>
                                        </p:attrNameLst>
                                      </p:cBhvr>
                                      <p:rCtr x="17719" y="39"/>
                                    </p:animMotion>
                                  </p:childTnLst>
                                </p:cTn>
                              </p:par>
                            </p:childTnLst>
                          </p:cTn>
                        </p:par>
                        <p:par>
                          <p:cTn id="7" fill="hold">
                            <p:stCondLst>
                              <p:cond delay="2000"/>
                            </p:stCondLst>
                            <p:childTnLst>
                              <p:par>
                                <p:cTn id="8" presetID="1" presetClass="exit" presetSubtype="0" fill="hold" grpId="1" nodeType="afterEffect">
                                  <p:stCondLst>
                                    <p:cond delay="0"/>
                                  </p:stCondLst>
                                  <p:childTnLst>
                                    <p:set>
                                      <p:cBhvr>
                                        <p:cTn id="9" dur="1" fill="hold">
                                          <p:stCondLst>
                                            <p:cond delay="0"/>
                                          </p:stCondLst>
                                        </p:cTn>
                                        <p:tgtEl>
                                          <p:spTgt spid="5"/>
                                        </p:tgtEl>
                                        <p:attrNameLst>
                                          <p:attrName>style.visibility</p:attrName>
                                        </p:attrNameLst>
                                      </p:cBhvr>
                                      <p:to>
                                        <p:strVal val="hidden"/>
                                      </p:to>
                                    </p:set>
                                  </p:childTnLst>
                                </p:cTn>
                              </p:par>
                            </p:childTnLst>
                          </p:cTn>
                        </p:par>
                        <p:par>
                          <p:cTn id="10" fill="hold">
                            <p:stCondLst>
                              <p:cond delay="2000"/>
                            </p:stCondLst>
                            <p:childTnLst>
                              <p:par>
                                <p:cTn id="11" presetID="1" presetClass="entr" presetSubtype="0" fill="hold" grpId="1" nodeType="after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EEA99D9C-D9B7-8B17-CBB5-23DD0B28D4C9}"/>
              </a:ext>
            </a:extLst>
          </p:cNvPr>
          <p:cNvSpPr>
            <a:spLocks noGrp="1"/>
          </p:cNvSpPr>
          <p:nvPr>
            <p:ph type="body" idx="1"/>
          </p:nvPr>
        </p:nvSpPr>
        <p:spPr/>
        <p:txBody>
          <a:bodyPr/>
          <a:lstStyle/>
          <a:p>
            <a:r>
              <a:rPr kumimoji="1" lang="en-US" altLang="zh-CN" dirty="0"/>
              <a:t>Prior theories suggests that</a:t>
            </a:r>
          </a:p>
          <a:p>
            <a:pPr lvl="1"/>
            <a:r>
              <a:rPr kumimoji="1" lang="en-US" altLang="zh-CN" dirty="0"/>
              <a:t>Data and encoding</a:t>
            </a:r>
            <a:r>
              <a:rPr kumimoji="1" lang="zh-CN" altLang="en-US" dirty="0"/>
              <a:t> </a:t>
            </a:r>
            <a:r>
              <a:rPr kumimoji="1" lang="en-US" altLang="zh-CN" dirty="0">
                <a:sym typeface="Wingdings" pitchFamily="2" charset="2"/>
              </a:rPr>
              <a:t> </a:t>
            </a:r>
            <a:r>
              <a:rPr kumimoji="1" lang="en-US" altLang="zh-CN" dirty="0"/>
              <a:t>dashboard arrangement and coordination</a:t>
            </a:r>
          </a:p>
          <a:p>
            <a:pPr lvl="1"/>
            <a:r>
              <a:rPr kumimoji="1" lang="en-US" altLang="zh-CN" dirty="0"/>
              <a:t>Arrangement </a:t>
            </a:r>
            <a:r>
              <a:rPr kumimoji="1" lang="en-US" altLang="zh-CN" dirty="0">
                <a:solidFill>
                  <a:schemeClr val="accent1"/>
                </a:solidFill>
                <a:sym typeface="Wingdings" pitchFamily="2" charset="2"/>
              </a:rPr>
              <a:t> </a:t>
            </a:r>
            <a:r>
              <a:rPr kumimoji="1" lang="en-US" altLang="zh-CN" dirty="0">
                <a:sym typeface="Wingdings" pitchFamily="2" charset="2"/>
              </a:rPr>
              <a:t> coordination </a:t>
            </a:r>
            <a:endParaRPr kumimoji="1" lang="en-US" altLang="zh-CN" dirty="0"/>
          </a:p>
        </p:txBody>
      </p:sp>
      <p:sp>
        <p:nvSpPr>
          <p:cNvPr id="3" name="标题 2">
            <a:extLst>
              <a:ext uri="{FF2B5EF4-FFF2-40B4-BE49-F238E27FC236}">
                <a16:creationId xmlns:a16="http://schemas.microsoft.com/office/drawing/2014/main" id="{64EA7C1A-ECC0-6D36-4A90-83BEB93DC3A6}"/>
              </a:ext>
            </a:extLst>
          </p:cNvPr>
          <p:cNvSpPr>
            <a:spLocks noGrp="1"/>
          </p:cNvSpPr>
          <p:nvPr>
            <p:ph type="title"/>
          </p:nvPr>
        </p:nvSpPr>
        <p:spPr/>
        <p:txBody>
          <a:bodyPr/>
          <a:lstStyle/>
          <a:p>
            <a:r>
              <a:rPr kumimoji="1" lang="en-US" altLang="zh-CN" dirty="0"/>
              <a:t>Framework – Design Rule Mining</a:t>
            </a:r>
            <a:endParaRPr kumimoji="1" lang="zh-CN" altLang="en-US" dirty="0"/>
          </a:p>
        </p:txBody>
      </p:sp>
      <p:pic>
        <p:nvPicPr>
          <p:cNvPr id="5" name="图片 4" descr="图示&#10;&#10;描述已自动生成">
            <a:extLst>
              <a:ext uri="{FF2B5EF4-FFF2-40B4-BE49-F238E27FC236}">
                <a16:creationId xmlns:a16="http://schemas.microsoft.com/office/drawing/2014/main" id="{C12D9571-C40A-3AEF-1B87-036EBBAF30E3}"/>
              </a:ext>
            </a:extLst>
          </p:cNvPr>
          <p:cNvPicPr>
            <a:picLocks noChangeAspect="1"/>
          </p:cNvPicPr>
          <p:nvPr/>
        </p:nvPicPr>
        <p:blipFill>
          <a:blip r:embed="rId3"/>
          <a:stretch>
            <a:fillRect/>
          </a:stretch>
        </p:blipFill>
        <p:spPr>
          <a:xfrm>
            <a:off x="1683181" y="2979551"/>
            <a:ext cx="9780685" cy="4751115"/>
          </a:xfrm>
          <a:prstGeom prst="rect">
            <a:avLst/>
          </a:prstGeom>
        </p:spPr>
      </p:pic>
      <p:cxnSp>
        <p:nvCxnSpPr>
          <p:cNvPr id="6" name="直线箭头连接符 5">
            <a:extLst>
              <a:ext uri="{FF2B5EF4-FFF2-40B4-BE49-F238E27FC236}">
                <a16:creationId xmlns:a16="http://schemas.microsoft.com/office/drawing/2014/main" id="{4B5D1856-892B-6B53-14EB-3615246833F3}"/>
              </a:ext>
            </a:extLst>
          </p:cNvPr>
          <p:cNvCxnSpPr>
            <a:cxnSpLocks/>
          </p:cNvCxnSpPr>
          <p:nvPr/>
        </p:nvCxnSpPr>
        <p:spPr>
          <a:xfrm>
            <a:off x="6028267" y="3352800"/>
            <a:ext cx="1778000" cy="0"/>
          </a:xfrm>
          <a:prstGeom prst="straightConnector1">
            <a:avLst/>
          </a:prstGeom>
          <a:ln w="38100">
            <a:solidFill>
              <a:schemeClr val="bg2"/>
            </a:solidFill>
            <a:round/>
            <a:tailEnd type="triangle"/>
          </a:ln>
        </p:spPr>
        <p:style>
          <a:lnRef idx="1">
            <a:schemeClr val="accent1"/>
          </a:lnRef>
          <a:fillRef idx="0">
            <a:schemeClr val="accent1"/>
          </a:fillRef>
          <a:effectRef idx="0">
            <a:schemeClr val="accent1"/>
          </a:effectRef>
          <a:fontRef idx="minor">
            <a:schemeClr val="tx1"/>
          </a:fontRef>
        </p:style>
      </p:cxnSp>
      <p:cxnSp>
        <p:nvCxnSpPr>
          <p:cNvPr id="8" name="直线箭头连接符 7">
            <a:extLst>
              <a:ext uri="{FF2B5EF4-FFF2-40B4-BE49-F238E27FC236}">
                <a16:creationId xmlns:a16="http://schemas.microsoft.com/office/drawing/2014/main" id="{A93248B2-23B6-7E28-F491-8F112BFC1E4E}"/>
              </a:ext>
            </a:extLst>
          </p:cNvPr>
          <p:cNvCxnSpPr>
            <a:cxnSpLocks/>
          </p:cNvCxnSpPr>
          <p:nvPr/>
        </p:nvCxnSpPr>
        <p:spPr>
          <a:xfrm>
            <a:off x="6107427" y="3801967"/>
            <a:ext cx="1619665" cy="1470249"/>
          </a:xfrm>
          <a:prstGeom prst="straightConnector1">
            <a:avLst/>
          </a:prstGeom>
          <a:ln w="38100">
            <a:solidFill>
              <a:schemeClr val="bg2"/>
            </a:solidFill>
            <a:round/>
            <a:tailEnd type="triangle"/>
          </a:ln>
        </p:spPr>
        <p:style>
          <a:lnRef idx="1">
            <a:schemeClr val="accent1"/>
          </a:lnRef>
          <a:fillRef idx="0">
            <a:schemeClr val="accent1"/>
          </a:fillRef>
          <a:effectRef idx="0">
            <a:schemeClr val="accent1"/>
          </a:effectRef>
          <a:fontRef idx="minor">
            <a:schemeClr val="tx1"/>
          </a:fontRef>
        </p:style>
      </p:cxnSp>
      <p:cxnSp>
        <p:nvCxnSpPr>
          <p:cNvPr id="14" name="直线箭头连接符 13">
            <a:extLst>
              <a:ext uri="{FF2B5EF4-FFF2-40B4-BE49-F238E27FC236}">
                <a16:creationId xmlns:a16="http://schemas.microsoft.com/office/drawing/2014/main" id="{1A34372D-F704-52E9-7AC1-DCC5B9FEBDD5}"/>
              </a:ext>
            </a:extLst>
          </p:cNvPr>
          <p:cNvCxnSpPr>
            <a:cxnSpLocks/>
          </p:cNvCxnSpPr>
          <p:nvPr/>
        </p:nvCxnSpPr>
        <p:spPr>
          <a:xfrm>
            <a:off x="6107427" y="3801967"/>
            <a:ext cx="1619665" cy="2533187"/>
          </a:xfrm>
          <a:prstGeom prst="straightConnector1">
            <a:avLst/>
          </a:prstGeom>
          <a:ln w="38100">
            <a:solidFill>
              <a:schemeClr val="bg2"/>
            </a:solidFill>
            <a:round/>
            <a:tailEnd type="triangle"/>
          </a:ln>
        </p:spPr>
        <p:style>
          <a:lnRef idx="1">
            <a:schemeClr val="accent1"/>
          </a:lnRef>
          <a:fillRef idx="0">
            <a:schemeClr val="accent1"/>
          </a:fillRef>
          <a:effectRef idx="0">
            <a:schemeClr val="accent1"/>
          </a:effectRef>
          <a:fontRef idx="minor">
            <a:schemeClr val="tx1"/>
          </a:fontRef>
        </p:style>
      </p:cxnSp>
      <p:cxnSp>
        <p:nvCxnSpPr>
          <p:cNvPr id="19" name="直线箭头连接符 18">
            <a:extLst>
              <a:ext uri="{FF2B5EF4-FFF2-40B4-BE49-F238E27FC236}">
                <a16:creationId xmlns:a16="http://schemas.microsoft.com/office/drawing/2014/main" id="{F83A7541-5A7A-E5E3-C7C0-39B7AEC9DF42}"/>
              </a:ext>
            </a:extLst>
          </p:cNvPr>
          <p:cNvCxnSpPr>
            <a:cxnSpLocks/>
          </p:cNvCxnSpPr>
          <p:nvPr/>
        </p:nvCxnSpPr>
        <p:spPr>
          <a:xfrm flipV="1">
            <a:off x="6011334" y="3742581"/>
            <a:ext cx="1649855" cy="1971831"/>
          </a:xfrm>
          <a:prstGeom prst="straightConnector1">
            <a:avLst/>
          </a:prstGeom>
          <a:ln w="38100">
            <a:solidFill>
              <a:schemeClr val="bg2"/>
            </a:solidFill>
            <a:round/>
            <a:tailEnd type="triangle"/>
          </a:ln>
        </p:spPr>
        <p:style>
          <a:lnRef idx="1">
            <a:schemeClr val="accent1"/>
          </a:lnRef>
          <a:fillRef idx="0">
            <a:schemeClr val="accent1"/>
          </a:fillRef>
          <a:effectRef idx="0">
            <a:schemeClr val="accent1"/>
          </a:effectRef>
          <a:fontRef idx="minor">
            <a:schemeClr val="tx1"/>
          </a:fontRef>
        </p:style>
      </p:cxnSp>
      <p:cxnSp>
        <p:nvCxnSpPr>
          <p:cNvPr id="22" name="直线箭头连接符 21">
            <a:extLst>
              <a:ext uri="{FF2B5EF4-FFF2-40B4-BE49-F238E27FC236}">
                <a16:creationId xmlns:a16="http://schemas.microsoft.com/office/drawing/2014/main" id="{29491C3A-1B9C-80BE-0E98-B8BB8E7268ED}"/>
              </a:ext>
            </a:extLst>
          </p:cNvPr>
          <p:cNvCxnSpPr>
            <a:cxnSpLocks/>
          </p:cNvCxnSpPr>
          <p:nvPr/>
        </p:nvCxnSpPr>
        <p:spPr>
          <a:xfrm flipV="1">
            <a:off x="6011334" y="5272216"/>
            <a:ext cx="1715758" cy="449166"/>
          </a:xfrm>
          <a:prstGeom prst="straightConnector1">
            <a:avLst/>
          </a:prstGeom>
          <a:ln w="38100">
            <a:solidFill>
              <a:schemeClr val="bg2"/>
            </a:solidFill>
            <a:round/>
            <a:tailEnd type="triangle"/>
          </a:ln>
        </p:spPr>
        <p:style>
          <a:lnRef idx="1">
            <a:schemeClr val="accent1"/>
          </a:lnRef>
          <a:fillRef idx="0">
            <a:schemeClr val="accent1"/>
          </a:fillRef>
          <a:effectRef idx="0">
            <a:schemeClr val="accent1"/>
          </a:effectRef>
          <a:fontRef idx="minor">
            <a:schemeClr val="tx1"/>
          </a:fontRef>
        </p:style>
      </p:cxnSp>
      <p:cxnSp>
        <p:nvCxnSpPr>
          <p:cNvPr id="25" name="直线箭头连接符 24">
            <a:extLst>
              <a:ext uri="{FF2B5EF4-FFF2-40B4-BE49-F238E27FC236}">
                <a16:creationId xmlns:a16="http://schemas.microsoft.com/office/drawing/2014/main" id="{F06F8F5E-53B9-5DE7-FC76-67E4F0BC35F8}"/>
              </a:ext>
            </a:extLst>
          </p:cNvPr>
          <p:cNvCxnSpPr>
            <a:cxnSpLocks/>
          </p:cNvCxnSpPr>
          <p:nvPr/>
        </p:nvCxnSpPr>
        <p:spPr>
          <a:xfrm>
            <a:off x="6011334" y="5721382"/>
            <a:ext cx="1715758" cy="613772"/>
          </a:xfrm>
          <a:prstGeom prst="straightConnector1">
            <a:avLst/>
          </a:prstGeom>
          <a:ln w="38100">
            <a:solidFill>
              <a:schemeClr val="bg2"/>
            </a:solidFill>
            <a:round/>
            <a:tailEnd type="triangle"/>
          </a:ln>
        </p:spPr>
        <p:style>
          <a:lnRef idx="1">
            <a:schemeClr val="accent1"/>
          </a:lnRef>
          <a:fillRef idx="0">
            <a:schemeClr val="accent1"/>
          </a:fillRef>
          <a:effectRef idx="0">
            <a:schemeClr val="accent1"/>
          </a:effectRef>
          <a:fontRef idx="minor">
            <a:schemeClr val="tx1"/>
          </a:fontRef>
        </p:style>
      </p:cxnSp>
      <p:cxnSp>
        <p:nvCxnSpPr>
          <p:cNvPr id="38" name="直线箭头连接符 37">
            <a:extLst>
              <a:ext uri="{FF2B5EF4-FFF2-40B4-BE49-F238E27FC236}">
                <a16:creationId xmlns:a16="http://schemas.microsoft.com/office/drawing/2014/main" id="{FB7F733C-F06B-FF4D-A0C8-5FD73B6BABD2}"/>
              </a:ext>
            </a:extLst>
          </p:cNvPr>
          <p:cNvCxnSpPr>
            <a:cxnSpLocks/>
          </p:cNvCxnSpPr>
          <p:nvPr/>
        </p:nvCxnSpPr>
        <p:spPr>
          <a:xfrm flipV="1">
            <a:off x="9083738" y="4605866"/>
            <a:ext cx="0" cy="351118"/>
          </a:xfrm>
          <a:prstGeom prst="straightConnector1">
            <a:avLst/>
          </a:prstGeom>
          <a:ln w="38100">
            <a:solidFill>
              <a:schemeClr val="accent1"/>
            </a:solidFill>
            <a:round/>
            <a:tailEnd type="triangle"/>
          </a:ln>
        </p:spPr>
        <p:style>
          <a:lnRef idx="1">
            <a:schemeClr val="accent1"/>
          </a:lnRef>
          <a:fillRef idx="0">
            <a:schemeClr val="accent1"/>
          </a:fillRef>
          <a:effectRef idx="0">
            <a:schemeClr val="accent1"/>
          </a:effectRef>
          <a:fontRef idx="minor">
            <a:schemeClr val="tx1"/>
          </a:fontRef>
        </p:style>
      </p:cxnSp>
      <p:cxnSp>
        <p:nvCxnSpPr>
          <p:cNvPr id="42" name="直线箭头连接符 41">
            <a:extLst>
              <a:ext uri="{FF2B5EF4-FFF2-40B4-BE49-F238E27FC236}">
                <a16:creationId xmlns:a16="http://schemas.microsoft.com/office/drawing/2014/main" id="{701D0FC6-94AA-1615-193A-9DB7DC3657C4}"/>
              </a:ext>
            </a:extLst>
          </p:cNvPr>
          <p:cNvCxnSpPr>
            <a:cxnSpLocks/>
          </p:cNvCxnSpPr>
          <p:nvPr/>
        </p:nvCxnSpPr>
        <p:spPr>
          <a:xfrm flipV="1">
            <a:off x="9083738" y="5638800"/>
            <a:ext cx="0" cy="321733"/>
          </a:xfrm>
          <a:prstGeom prst="straightConnector1">
            <a:avLst/>
          </a:prstGeom>
          <a:ln w="38100">
            <a:solidFill>
              <a:schemeClr val="accent1"/>
            </a:solidFill>
            <a:round/>
            <a:tailEnd type="triangle"/>
          </a:ln>
        </p:spPr>
        <p:style>
          <a:lnRef idx="1">
            <a:schemeClr val="accent1"/>
          </a:lnRef>
          <a:fillRef idx="0">
            <a:schemeClr val="accent1"/>
          </a:fillRef>
          <a:effectRef idx="0">
            <a:schemeClr val="accent1"/>
          </a:effectRef>
          <a:fontRef idx="minor">
            <a:schemeClr val="tx1"/>
          </a:fontRef>
        </p:style>
      </p:cxnSp>
      <p:cxnSp>
        <p:nvCxnSpPr>
          <p:cNvPr id="44" name="直线箭头连接符 43">
            <a:extLst>
              <a:ext uri="{FF2B5EF4-FFF2-40B4-BE49-F238E27FC236}">
                <a16:creationId xmlns:a16="http://schemas.microsoft.com/office/drawing/2014/main" id="{611FC96D-6261-8BB3-0694-9B0A10619336}"/>
              </a:ext>
            </a:extLst>
          </p:cNvPr>
          <p:cNvCxnSpPr>
            <a:cxnSpLocks/>
          </p:cNvCxnSpPr>
          <p:nvPr/>
        </p:nvCxnSpPr>
        <p:spPr>
          <a:xfrm>
            <a:off x="9312338" y="4622301"/>
            <a:ext cx="0" cy="334683"/>
          </a:xfrm>
          <a:prstGeom prst="straightConnector1">
            <a:avLst/>
          </a:prstGeom>
          <a:ln w="38100">
            <a:solidFill>
              <a:schemeClr val="accent1"/>
            </a:solidFill>
            <a:round/>
            <a:tailEnd type="triangle"/>
          </a:ln>
        </p:spPr>
        <p:style>
          <a:lnRef idx="1">
            <a:schemeClr val="accent1"/>
          </a:lnRef>
          <a:fillRef idx="0">
            <a:schemeClr val="accent1"/>
          </a:fillRef>
          <a:effectRef idx="0">
            <a:schemeClr val="accent1"/>
          </a:effectRef>
          <a:fontRef idx="minor">
            <a:schemeClr val="tx1"/>
          </a:fontRef>
        </p:style>
      </p:cxnSp>
      <p:cxnSp>
        <p:nvCxnSpPr>
          <p:cNvPr id="47" name="直线箭头连接符 46">
            <a:extLst>
              <a:ext uri="{FF2B5EF4-FFF2-40B4-BE49-F238E27FC236}">
                <a16:creationId xmlns:a16="http://schemas.microsoft.com/office/drawing/2014/main" id="{D2870B4E-8537-0607-E27E-62BE73B25FDB}"/>
              </a:ext>
            </a:extLst>
          </p:cNvPr>
          <p:cNvCxnSpPr>
            <a:cxnSpLocks/>
          </p:cNvCxnSpPr>
          <p:nvPr/>
        </p:nvCxnSpPr>
        <p:spPr>
          <a:xfrm>
            <a:off x="9312338" y="5638800"/>
            <a:ext cx="0" cy="334683"/>
          </a:xfrm>
          <a:prstGeom prst="straightConnector1">
            <a:avLst/>
          </a:prstGeom>
          <a:ln w="38100">
            <a:solidFill>
              <a:schemeClr val="accent1"/>
            </a:solidFill>
            <a:round/>
            <a:tailEnd type="triangle"/>
          </a:ln>
        </p:spPr>
        <p:style>
          <a:lnRef idx="1">
            <a:schemeClr val="accent1"/>
          </a:lnRef>
          <a:fillRef idx="0">
            <a:schemeClr val="accent1"/>
          </a:fillRef>
          <a:effectRef idx="0">
            <a:schemeClr val="accent1"/>
          </a:effectRef>
          <a:fontRef idx="minor">
            <a:schemeClr val="tx1"/>
          </a:fontRef>
        </p:style>
      </p:cxnSp>
      <p:sp>
        <p:nvSpPr>
          <p:cNvPr id="48" name="文本框 47">
            <a:extLst>
              <a:ext uri="{FF2B5EF4-FFF2-40B4-BE49-F238E27FC236}">
                <a16:creationId xmlns:a16="http://schemas.microsoft.com/office/drawing/2014/main" id="{963482EE-F0B9-5120-0812-93A58AA92D43}"/>
              </a:ext>
            </a:extLst>
          </p:cNvPr>
          <p:cNvSpPr txBox="1"/>
          <p:nvPr/>
        </p:nvSpPr>
        <p:spPr>
          <a:xfrm>
            <a:off x="13815391" y="7795283"/>
            <a:ext cx="815009" cy="400110"/>
          </a:xfrm>
          <a:prstGeom prst="rect">
            <a:avLst/>
          </a:prstGeom>
          <a:noFill/>
        </p:spPr>
        <p:txBody>
          <a:bodyPr wrap="square" rtlCol="0">
            <a:spAutoFit/>
          </a:bodyPr>
          <a:lstStyle/>
          <a:p>
            <a:pPr algn="ctr"/>
            <a:r>
              <a:rPr kumimoji="1" lang="en-US" altLang="zh-CN" sz="2000" dirty="0">
                <a:latin typeface="Tahoma" panose="020B0604030504040204" pitchFamily="34" charset="0"/>
                <a:ea typeface="Tahoma" panose="020B0604030504040204" pitchFamily="34" charset="0"/>
                <a:cs typeface="Tahoma" panose="020B0604030504040204" pitchFamily="34" charset="0"/>
              </a:rPr>
              <a:t>15</a:t>
            </a:r>
            <a:endParaRPr kumimoji="1" lang="zh-CN" altLang="en-US" sz="2000" dirty="0">
              <a:latin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6423577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6"/>
                                        </p:tgtEl>
                                        <p:attrNameLst>
                                          <p:attrName>style.visibility</p:attrName>
                                        </p:attrNameLst>
                                      </p:cBhvr>
                                      <p:to>
                                        <p:strVal val="visible"/>
                                      </p:to>
                                    </p:set>
                                  </p:childTnLst>
                                </p:cTn>
                              </p:par>
                              <p:par>
                                <p:cTn id="10" presetID="1" presetClass="entr" presetSubtype="0"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8"/>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25"/>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22"/>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2">
                                            <p:txEl>
                                              <p:pRg st="2" end="2"/>
                                            </p:txEl>
                                          </p:spTgt>
                                        </p:tgtEl>
                                        <p:attrNameLst>
                                          <p:attrName>style.visibility</p:attrName>
                                        </p:attrNameLst>
                                      </p:cBhvr>
                                      <p:to>
                                        <p:strVal val="visible"/>
                                      </p:to>
                                    </p:set>
                                  </p:childTnLst>
                                </p:cTn>
                              </p:par>
                            </p:childTnLst>
                          </p:cTn>
                        </p:par>
                        <p:par>
                          <p:cTn id="24" fill="hold">
                            <p:stCondLst>
                              <p:cond delay="0"/>
                            </p:stCondLst>
                            <p:childTnLst>
                              <p:par>
                                <p:cTn id="25" presetID="1" presetClass="entr" presetSubtype="0" fill="hold" nodeType="afterEffect">
                                  <p:stCondLst>
                                    <p:cond delay="0"/>
                                  </p:stCondLst>
                                  <p:childTnLst>
                                    <p:set>
                                      <p:cBhvr>
                                        <p:cTn id="26" dur="1" fill="hold">
                                          <p:stCondLst>
                                            <p:cond delay="0"/>
                                          </p:stCondLst>
                                        </p:cTn>
                                        <p:tgtEl>
                                          <p:spTgt spid="3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4"/>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191D66E5-235F-F698-16B6-98F72CD2F092}"/>
              </a:ext>
            </a:extLst>
          </p:cNvPr>
          <p:cNvSpPr>
            <a:spLocks noGrp="1"/>
          </p:cNvSpPr>
          <p:nvPr>
            <p:ph type="body" idx="1"/>
          </p:nvPr>
        </p:nvSpPr>
        <p:spPr/>
        <p:txBody>
          <a:bodyPr/>
          <a:lstStyle/>
          <a:p>
            <a:r>
              <a:rPr kumimoji="1" lang="en-US" altLang="zh-CN" dirty="0" err="1"/>
              <a:t>DMiner</a:t>
            </a:r>
            <a:r>
              <a:rPr kumimoji="1" lang="en-US" altLang="zh-CN" dirty="0"/>
              <a:t> adopts the associated rule mining</a:t>
            </a:r>
            <a:r>
              <a:rPr kumimoji="1" lang="zh-CN" altLang="en-US" dirty="0"/>
              <a:t> </a:t>
            </a:r>
            <a:r>
              <a:rPr kumimoji="1" lang="en-US" altLang="zh-CN" dirty="0"/>
              <a:t>algorithm to get design rules.</a:t>
            </a:r>
            <a:endParaRPr kumimoji="1" lang="zh-CN" altLang="en-US" dirty="0"/>
          </a:p>
        </p:txBody>
      </p:sp>
      <p:sp>
        <p:nvSpPr>
          <p:cNvPr id="3" name="标题 2">
            <a:extLst>
              <a:ext uri="{FF2B5EF4-FFF2-40B4-BE49-F238E27FC236}">
                <a16:creationId xmlns:a16="http://schemas.microsoft.com/office/drawing/2014/main" id="{8066BEB8-97F4-C537-F896-4D27A543ACF8}"/>
              </a:ext>
            </a:extLst>
          </p:cNvPr>
          <p:cNvSpPr>
            <a:spLocks noGrp="1"/>
          </p:cNvSpPr>
          <p:nvPr>
            <p:ph type="title"/>
          </p:nvPr>
        </p:nvSpPr>
        <p:spPr/>
        <p:txBody>
          <a:bodyPr/>
          <a:lstStyle/>
          <a:p>
            <a:r>
              <a:rPr kumimoji="1" lang="en-US" altLang="zh-CN" dirty="0"/>
              <a:t>Framework – Design Rule Mining</a:t>
            </a:r>
            <a:endParaRPr kumimoji="1" lang="zh-CN" altLang="en-US" dirty="0"/>
          </a:p>
        </p:txBody>
      </p:sp>
      <p:pic>
        <p:nvPicPr>
          <p:cNvPr id="4" name="图片 3">
            <a:extLst>
              <a:ext uri="{FF2B5EF4-FFF2-40B4-BE49-F238E27FC236}">
                <a16:creationId xmlns:a16="http://schemas.microsoft.com/office/drawing/2014/main" id="{37BEEDC4-C1E3-71C2-434B-8D3B4CEE5813}"/>
              </a:ext>
            </a:extLst>
          </p:cNvPr>
          <p:cNvPicPr>
            <a:picLocks noChangeAspect="1"/>
          </p:cNvPicPr>
          <p:nvPr/>
        </p:nvPicPr>
        <p:blipFill>
          <a:blip r:embed="rId3"/>
          <a:stretch>
            <a:fillRect/>
          </a:stretch>
        </p:blipFill>
        <p:spPr>
          <a:xfrm>
            <a:off x="1265954" y="2832858"/>
            <a:ext cx="7892321" cy="5077577"/>
          </a:xfrm>
          <a:prstGeom prst="rect">
            <a:avLst/>
          </a:prstGeom>
        </p:spPr>
      </p:pic>
      <p:pic>
        <p:nvPicPr>
          <p:cNvPr id="8" name="图片 7">
            <a:extLst>
              <a:ext uri="{FF2B5EF4-FFF2-40B4-BE49-F238E27FC236}">
                <a16:creationId xmlns:a16="http://schemas.microsoft.com/office/drawing/2014/main" id="{FE0FEF29-C2B1-9A7A-193B-6EFD380A3BFB}"/>
              </a:ext>
            </a:extLst>
          </p:cNvPr>
          <p:cNvPicPr>
            <a:picLocks noChangeAspect="1"/>
          </p:cNvPicPr>
          <p:nvPr/>
        </p:nvPicPr>
        <p:blipFill>
          <a:blip r:embed="rId4"/>
          <a:stretch>
            <a:fillRect/>
          </a:stretch>
        </p:blipFill>
        <p:spPr>
          <a:xfrm>
            <a:off x="1385875" y="2109689"/>
            <a:ext cx="7772400" cy="615994"/>
          </a:xfrm>
          <a:prstGeom prst="rect">
            <a:avLst/>
          </a:prstGeom>
        </p:spPr>
      </p:pic>
      <p:sp>
        <p:nvSpPr>
          <p:cNvPr id="9" name="文本框 8">
            <a:extLst>
              <a:ext uri="{FF2B5EF4-FFF2-40B4-BE49-F238E27FC236}">
                <a16:creationId xmlns:a16="http://schemas.microsoft.com/office/drawing/2014/main" id="{8D7B49A5-BD35-8641-7ECF-2A324ECDA52C}"/>
              </a:ext>
            </a:extLst>
          </p:cNvPr>
          <p:cNvSpPr txBox="1"/>
          <p:nvPr/>
        </p:nvSpPr>
        <p:spPr>
          <a:xfrm>
            <a:off x="9586029" y="4971535"/>
            <a:ext cx="3778417" cy="1154162"/>
          </a:xfrm>
          <a:prstGeom prst="rect">
            <a:avLst/>
          </a:prstGeom>
          <a:solidFill>
            <a:schemeClr val="lt2"/>
          </a:solidFill>
        </p:spPr>
        <p:txBody>
          <a:bodyPr wrap="square" rtlCol="0">
            <a:spAutoFit/>
          </a:bodyPr>
          <a:lstStyle/>
          <a:p>
            <a:r>
              <a:rPr kumimoji="1" lang="en-US" altLang="zh-CN" sz="2300" dirty="0">
                <a:latin typeface="Tahoma" panose="020B0604030504040204" pitchFamily="34" charset="0"/>
                <a:ea typeface="Tahoma" panose="020B0604030504040204" pitchFamily="34" charset="0"/>
                <a:cs typeface="Tahoma" panose="020B0604030504040204" pitchFamily="34" charset="0"/>
              </a:rPr>
              <a:t>Expert:</a:t>
            </a:r>
          </a:p>
          <a:p>
            <a:r>
              <a:rPr kumimoji="1" lang="en-US" altLang="zh-CN" sz="2300" dirty="0">
                <a:latin typeface="Tahoma" panose="020B0604030504040204" pitchFamily="34" charset="0"/>
                <a:ea typeface="Tahoma" panose="020B0604030504040204" pitchFamily="34" charset="0"/>
                <a:cs typeface="Tahoma" panose="020B0604030504040204" pitchFamily="34" charset="0"/>
              </a:rPr>
              <a:t>Overview</a:t>
            </a:r>
            <a:r>
              <a:rPr kumimoji="1" lang="zh-CN" altLang="en-US" sz="2300" dirty="0">
                <a:latin typeface="Tahoma" panose="020B0604030504040204" pitchFamily="34" charset="0"/>
                <a:ea typeface="Tahoma" panose="020B0604030504040204" pitchFamily="34" charset="0"/>
                <a:cs typeface="Tahoma" panose="020B0604030504040204" pitchFamily="34" charset="0"/>
              </a:rPr>
              <a:t> </a:t>
            </a:r>
            <a:r>
              <a:rPr kumimoji="1" lang="en-US" altLang="zh-CN" sz="2300" dirty="0">
                <a:latin typeface="Tahoma" panose="020B0604030504040204" pitchFamily="34" charset="0"/>
                <a:ea typeface="Tahoma" panose="020B0604030504040204" pitchFamily="34" charset="0"/>
                <a:cs typeface="Tahoma" panose="020B0604030504040204" pitchFamily="34" charset="0"/>
              </a:rPr>
              <a:t>first, </a:t>
            </a:r>
          </a:p>
          <a:p>
            <a:r>
              <a:rPr kumimoji="1" lang="en-US" altLang="zh-CN" sz="2300" dirty="0">
                <a:latin typeface="Tahoma" panose="020B0604030504040204" pitchFamily="34" charset="0"/>
                <a:ea typeface="Tahoma" panose="020B0604030504040204" pitchFamily="34" charset="0"/>
                <a:cs typeface="Tahoma" panose="020B0604030504040204" pitchFamily="34" charset="0"/>
              </a:rPr>
              <a:t>details on demand</a:t>
            </a:r>
            <a:endParaRPr kumimoji="1" lang="zh-CN" altLang="en-US" sz="2300" dirty="0">
              <a:latin typeface="Tahoma" panose="020B0604030504040204" pitchFamily="34" charset="0"/>
              <a:cs typeface="Tahoma" panose="020B0604030504040204" pitchFamily="34" charset="0"/>
            </a:endParaRPr>
          </a:p>
        </p:txBody>
      </p:sp>
      <p:sp>
        <p:nvSpPr>
          <p:cNvPr id="10" name="文本框 9">
            <a:extLst>
              <a:ext uri="{FF2B5EF4-FFF2-40B4-BE49-F238E27FC236}">
                <a16:creationId xmlns:a16="http://schemas.microsoft.com/office/drawing/2014/main" id="{B17D10EA-9827-E3EF-4B41-957CCC68C074}"/>
              </a:ext>
            </a:extLst>
          </p:cNvPr>
          <p:cNvSpPr txBox="1"/>
          <p:nvPr/>
        </p:nvSpPr>
        <p:spPr>
          <a:xfrm>
            <a:off x="13815391" y="7795283"/>
            <a:ext cx="815009" cy="400110"/>
          </a:xfrm>
          <a:prstGeom prst="rect">
            <a:avLst/>
          </a:prstGeom>
          <a:noFill/>
        </p:spPr>
        <p:txBody>
          <a:bodyPr wrap="square" rtlCol="0">
            <a:spAutoFit/>
          </a:bodyPr>
          <a:lstStyle/>
          <a:p>
            <a:pPr algn="ctr"/>
            <a:r>
              <a:rPr kumimoji="1" lang="en-US" altLang="zh-CN" sz="2000" dirty="0">
                <a:latin typeface="Tahoma" panose="020B0604030504040204" pitchFamily="34" charset="0"/>
                <a:ea typeface="Tahoma" panose="020B0604030504040204" pitchFamily="34" charset="0"/>
                <a:cs typeface="Tahoma" panose="020B0604030504040204" pitchFamily="34" charset="0"/>
              </a:rPr>
              <a:t>16</a:t>
            </a:r>
            <a:endParaRPr kumimoji="1" lang="zh-CN" altLang="en-US" sz="2000" dirty="0">
              <a:latin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53028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8BC10E4C-7132-A1B0-D28D-8BEE783A35D1}"/>
              </a:ext>
            </a:extLst>
          </p:cNvPr>
          <p:cNvSpPr>
            <a:spLocks noGrp="1"/>
          </p:cNvSpPr>
          <p:nvPr>
            <p:ph type="title"/>
          </p:nvPr>
        </p:nvSpPr>
        <p:spPr/>
        <p:txBody>
          <a:bodyPr/>
          <a:lstStyle/>
          <a:p>
            <a:r>
              <a:rPr kumimoji="1" lang="en-US" altLang="zh-CN" dirty="0"/>
              <a:t>Framework</a:t>
            </a:r>
            <a:endParaRPr kumimoji="1" lang="zh-CN" altLang="en-US" dirty="0"/>
          </a:p>
        </p:txBody>
      </p:sp>
      <p:pic>
        <p:nvPicPr>
          <p:cNvPr id="2" name="图片 1">
            <a:extLst>
              <a:ext uri="{FF2B5EF4-FFF2-40B4-BE49-F238E27FC236}">
                <a16:creationId xmlns:a16="http://schemas.microsoft.com/office/drawing/2014/main" id="{E3E3FAC5-9947-F97B-52B8-2A121FFB5515}"/>
              </a:ext>
            </a:extLst>
          </p:cNvPr>
          <p:cNvPicPr>
            <a:picLocks noChangeAspect="1"/>
          </p:cNvPicPr>
          <p:nvPr/>
        </p:nvPicPr>
        <p:blipFill>
          <a:blip r:embed="rId3"/>
          <a:stretch>
            <a:fillRect/>
          </a:stretch>
        </p:blipFill>
        <p:spPr>
          <a:xfrm>
            <a:off x="664555" y="1902070"/>
            <a:ext cx="13301289" cy="3750476"/>
          </a:xfrm>
          <a:prstGeom prst="rect">
            <a:avLst/>
          </a:prstGeom>
        </p:spPr>
      </p:pic>
      <p:sp>
        <p:nvSpPr>
          <p:cNvPr id="6" name="矩形 5">
            <a:extLst>
              <a:ext uri="{FF2B5EF4-FFF2-40B4-BE49-F238E27FC236}">
                <a16:creationId xmlns:a16="http://schemas.microsoft.com/office/drawing/2014/main" id="{CEEAC71B-2F2B-1421-9CB3-2CD68454E5AA}"/>
              </a:ext>
            </a:extLst>
          </p:cNvPr>
          <p:cNvSpPr/>
          <p:nvPr/>
        </p:nvSpPr>
        <p:spPr>
          <a:xfrm>
            <a:off x="8640147" y="2240099"/>
            <a:ext cx="2789902" cy="3309207"/>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 name="文本框 3">
            <a:extLst>
              <a:ext uri="{FF2B5EF4-FFF2-40B4-BE49-F238E27FC236}">
                <a16:creationId xmlns:a16="http://schemas.microsoft.com/office/drawing/2014/main" id="{34B0DC02-8AC3-CAF9-37B9-9266A1E26832}"/>
              </a:ext>
            </a:extLst>
          </p:cNvPr>
          <p:cNvSpPr txBox="1"/>
          <p:nvPr/>
        </p:nvSpPr>
        <p:spPr>
          <a:xfrm>
            <a:off x="13815391" y="7795283"/>
            <a:ext cx="815009" cy="400110"/>
          </a:xfrm>
          <a:prstGeom prst="rect">
            <a:avLst/>
          </a:prstGeom>
          <a:noFill/>
        </p:spPr>
        <p:txBody>
          <a:bodyPr wrap="square" rtlCol="0">
            <a:spAutoFit/>
          </a:bodyPr>
          <a:lstStyle/>
          <a:p>
            <a:pPr algn="ctr"/>
            <a:r>
              <a:rPr kumimoji="1" lang="en-US" altLang="zh-CN" sz="2000" dirty="0">
                <a:latin typeface="Tahoma" panose="020B0604030504040204" pitchFamily="34" charset="0"/>
                <a:ea typeface="Tahoma" panose="020B0604030504040204" pitchFamily="34" charset="0"/>
                <a:cs typeface="Tahoma" panose="020B0604030504040204" pitchFamily="34" charset="0"/>
              </a:rPr>
              <a:t>17</a:t>
            </a:r>
            <a:endParaRPr kumimoji="1" lang="zh-CN" altLang="en-US" sz="2000" dirty="0">
              <a:latin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985031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grpId="0" nodeType="afterEffect">
                                  <p:stCondLst>
                                    <p:cond delay="0"/>
                                  </p:stCondLst>
                                  <p:childTnLst>
                                    <p:animMotion origin="layout" path="M -2.39583E-6 3.2716E-6 L 0.17633 -0.00155 " pathEditMode="relative" rAng="0" ptsTypes="AA">
                                      <p:cBhvr>
                                        <p:cTn id="6" dur="1000" fill="hold"/>
                                        <p:tgtEl>
                                          <p:spTgt spid="6"/>
                                        </p:tgtEl>
                                        <p:attrNameLst>
                                          <p:attrName>ppt_x</p:attrName>
                                          <p:attrName>ppt_y</p:attrName>
                                        </p:attrNameLst>
                                      </p:cBhvr>
                                      <p:rCtr x="8811" y="-7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40FEE8FB-A3D6-9B65-7EE8-BA063F8F02CC}"/>
              </a:ext>
            </a:extLst>
          </p:cNvPr>
          <p:cNvSpPr>
            <a:spLocks noGrp="1"/>
          </p:cNvSpPr>
          <p:nvPr>
            <p:ph type="body" idx="1"/>
          </p:nvPr>
        </p:nvSpPr>
        <p:spPr/>
        <p:txBody>
          <a:bodyPr/>
          <a:lstStyle/>
          <a:p>
            <a:r>
              <a:rPr kumimoji="1" lang="en-US" altLang="zh-CN" dirty="0"/>
              <a:t>Given multiple views, </a:t>
            </a:r>
            <a:r>
              <a:rPr kumimoji="1" lang="en-US" altLang="zh-CN" dirty="0" err="1"/>
              <a:t>DMiner</a:t>
            </a:r>
            <a:r>
              <a:rPr kumimoji="1" lang="en-US" altLang="zh-CN" dirty="0"/>
              <a:t> explores all potential arrangements and </a:t>
            </a:r>
            <a:r>
              <a:rPr kumimoji="1" lang="en-US" altLang="zh-CN" dirty="0" err="1"/>
              <a:t>coordinations</a:t>
            </a:r>
            <a:r>
              <a:rPr kumimoji="1" lang="en-US" altLang="zh-CN" dirty="0"/>
              <a:t> as candidates.</a:t>
            </a:r>
          </a:p>
          <a:p>
            <a:r>
              <a:rPr kumimoji="1" lang="en-US" altLang="zh-CN" dirty="0"/>
              <a:t>The candidate that</a:t>
            </a:r>
            <a:r>
              <a:rPr kumimoji="1" lang="zh-CN" altLang="en-US" dirty="0"/>
              <a:t> </a:t>
            </a:r>
            <a:r>
              <a:rPr kumimoji="1" lang="en-US" altLang="zh-CN" dirty="0"/>
              <a:t>meets most design rules is the recommended arrangement and coordination.</a:t>
            </a:r>
            <a:endParaRPr kumimoji="1" lang="zh-CN" altLang="en-US" dirty="0"/>
          </a:p>
        </p:txBody>
      </p:sp>
      <p:pic>
        <p:nvPicPr>
          <p:cNvPr id="14" name="图片 13" descr="电脑萤幕的截图&#10;&#10;描述已自动生成">
            <a:extLst>
              <a:ext uri="{FF2B5EF4-FFF2-40B4-BE49-F238E27FC236}">
                <a16:creationId xmlns:a16="http://schemas.microsoft.com/office/drawing/2014/main" id="{5F12A028-6295-07A1-EA5A-9DD5A52A74E8}"/>
              </a:ext>
            </a:extLst>
          </p:cNvPr>
          <p:cNvPicPr>
            <a:picLocks noChangeAspect="1"/>
          </p:cNvPicPr>
          <p:nvPr/>
        </p:nvPicPr>
        <p:blipFill rotWithShape="1">
          <a:blip r:embed="rId3"/>
          <a:srcRect l="-721" t="-2109" r="59461" b="-773"/>
          <a:stretch/>
        </p:blipFill>
        <p:spPr>
          <a:xfrm>
            <a:off x="1014835" y="3421832"/>
            <a:ext cx="7266168" cy="3893368"/>
          </a:xfrm>
          <a:prstGeom prst="rect">
            <a:avLst/>
          </a:prstGeom>
        </p:spPr>
      </p:pic>
      <p:sp>
        <p:nvSpPr>
          <p:cNvPr id="15" name="矩形 14">
            <a:extLst>
              <a:ext uri="{FF2B5EF4-FFF2-40B4-BE49-F238E27FC236}">
                <a16:creationId xmlns:a16="http://schemas.microsoft.com/office/drawing/2014/main" id="{1D57B108-3D58-3A8F-C847-F0CF9B7C8F53}"/>
              </a:ext>
            </a:extLst>
          </p:cNvPr>
          <p:cNvSpPr/>
          <p:nvPr/>
        </p:nvSpPr>
        <p:spPr>
          <a:xfrm>
            <a:off x="7863853" y="3396374"/>
            <a:ext cx="457200" cy="620733"/>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 name="标题 2">
            <a:extLst>
              <a:ext uri="{FF2B5EF4-FFF2-40B4-BE49-F238E27FC236}">
                <a16:creationId xmlns:a16="http://schemas.microsoft.com/office/drawing/2014/main" id="{CC96C733-7CEF-F8AF-18FE-823ADEE8B005}"/>
              </a:ext>
            </a:extLst>
          </p:cNvPr>
          <p:cNvSpPr>
            <a:spLocks noGrp="1"/>
          </p:cNvSpPr>
          <p:nvPr>
            <p:ph type="title"/>
          </p:nvPr>
        </p:nvSpPr>
        <p:spPr/>
        <p:txBody>
          <a:bodyPr/>
          <a:lstStyle/>
          <a:p>
            <a:r>
              <a:rPr kumimoji="1" lang="en-US" altLang="zh-CN" dirty="0"/>
              <a:t>Framework – Recommender </a:t>
            </a:r>
            <a:endParaRPr kumimoji="1" lang="zh-CN" altLang="en-US" dirty="0"/>
          </a:p>
        </p:txBody>
      </p:sp>
      <p:pic>
        <p:nvPicPr>
          <p:cNvPr id="13" name="图片 12" descr="电脑萤幕的截图&#10;&#10;描述已自动生成">
            <a:extLst>
              <a:ext uri="{FF2B5EF4-FFF2-40B4-BE49-F238E27FC236}">
                <a16:creationId xmlns:a16="http://schemas.microsoft.com/office/drawing/2014/main" id="{A3C11A21-D58D-63AF-EB8B-D8185422CE85}"/>
              </a:ext>
            </a:extLst>
          </p:cNvPr>
          <p:cNvPicPr>
            <a:picLocks noChangeAspect="1"/>
          </p:cNvPicPr>
          <p:nvPr/>
        </p:nvPicPr>
        <p:blipFill rotWithShape="1">
          <a:blip r:embed="rId3"/>
          <a:srcRect l="67647" t="-7452" b="1"/>
          <a:stretch/>
        </p:blipFill>
        <p:spPr>
          <a:xfrm>
            <a:off x="8092453" y="3247535"/>
            <a:ext cx="5699747" cy="4067665"/>
          </a:xfrm>
          <a:prstGeom prst="rect">
            <a:avLst/>
          </a:prstGeom>
        </p:spPr>
      </p:pic>
      <p:sp>
        <p:nvSpPr>
          <p:cNvPr id="16" name="矩形 15">
            <a:extLst>
              <a:ext uri="{FF2B5EF4-FFF2-40B4-BE49-F238E27FC236}">
                <a16:creationId xmlns:a16="http://schemas.microsoft.com/office/drawing/2014/main" id="{21FCC970-5718-D297-0740-0B781346595C}"/>
              </a:ext>
            </a:extLst>
          </p:cNvPr>
          <p:cNvSpPr/>
          <p:nvPr/>
        </p:nvSpPr>
        <p:spPr>
          <a:xfrm>
            <a:off x="7726706" y="4778058"/>
            <a:ext cx="530352" cy="620733"/>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 name="文本框 3">
            <a:extLst>
              <a:ext uri="{FF2B5EF4-FFF2-40B4-BE49-F238E27FC236}">
                <a16:creationId xmlns:a16="http://schemas.microsoft.com/office/drawing/2014/main" id="{BEB7F56D-2018-B640-ED64-625DD1C9F22A}"/>
              </a:ext>
            </a:extLst>
          </p:cNvPr>
          <p:cNvSpPr txBox="1"/>
          <p:nvPr/>
        </p:nvSpPr>
        <p:spPr>
          <a:xfrm>
            <a:off x="13815391" y="7795283"/>
            <a:ext cx="815009" cy="400110"/>
          </a:xfrm>
          <a:prstGeom prst="rect">
            <a:avLst/>
          </a:prstGeom>
          <a:noFill/>
        </p:spPr>
        <p:txBody>
          <a:bodyPr wrap="square" rtlCol="0">
            <a:spAutoFit/>
          </a:bodyPr>
          <a:lstStyle/>
          <a:p>
            <a:pPr algn="ctr"/>
            <a:r>
              <a:rPr kumimoji="1" lang="en-US" altLang="zh-CN" sz="2000" dirty="0">
                <a:latin typeface="Tahoma" panose="020B0604030504040204" pitchFamily="34" charset="0"/>
                <a:ea typeface="Tahoma" panose="020B0604030504040204" pitchFamily="34" charset="0"/>
                <a:cs typeface="Tahoma" panose="020B0604030504040204" pitchFamily="34" charset="0"/>
              </a:rPr>
              <a:t>18</a:t>
            </a:r>
            <a:endParaRPr kumimoji="1" lang="zh-CN" altLang="en-US" sz="2000" dirty="0">
              <a:latin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007622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par>
                                <p:cTn id="9" presetID="1" presetClass="exit"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8BC10E4C-7132-A1B0-D28D-8BEE783A35D1}"/>
              </a:ext>
            </a:extLst>
          </p:cNvPr>
          <p:cNvSpPr>
            <a:spLocks noGrp="1"/>
          </p:cNvSpPr>
          <p:nvPr>
            <p:ph type="title"/>
          </p:nvPr>
        </p:nvSpPr>
        <p:spPr/>
        <p:txBody>
          <a:bodyPr/>
          <a:lstStyle/>
          <a:p>
            <a:r>
              <a:rPr kumimoji="1" lang="en-US" altLang="zh-CN" dirty="0"/>
              <a:t>Framework</a:t>
            </a:r>
            <a:endParaRPr kumimoji="1" lang="zh-CN" altLang="en-US" dirty="0"/>
          </a:p>
        </p:txBody>
      </p:sp>
      <p:pic>
        <p:nvPicPr>
          <p:cNvPr id="2" name="图片 1">
            <a:extLst>
              <a:ext uri="{FF2B5EF4-FFF2-40B4-BE49-F238E27FC236}">
                <a16:creationId xmlns:a16="http://schemas.microsoft.com/office/drawing/2014/main" id="{E3E3FAC5-9947-F97B-52B8-2A121FFB5515}"/>
              </a:ext>
            </a:extLst>
          </p:cNvPr>
          <p:cNvPicPr>
            <a:picLocks noChangeAspect="1"/>
          </p:cNvPicPr>
          <p:nvPr/>
        </p:nvPicPr>
        <p:blipFill>
          <a:blip r:embed="rId3"/>
          <a:stretch>
            <a:fillRect/>
          </a:stretch>
        </p:blipFill>
        <p:spPr>
          <a:xfrm>
            <a:off x="664555" y="1902070"/>
            <a:ext cx="13301289" cy="3750476"/>
          </a:xfrm>
          <a:prstGeom prst="rect">
            <a:avLst/>
          </a:prstGeom>
        </p:spPr>
      </p:pic>
      <p:sp>
        <p:nvSpPr>
          <p:cNvPr id="4" name="文本框 3">
            <a:extLst>
              <a:ext uri="{FF2B5EF4-FFF2-40B4-BE49-F238E27FC236}">
                <a16:creationId xmlns:a16="http://schemas.microsoft.com/office/drawing/2014/main" id="{F9E01088-C340-418E-3A0C-FBD5F72C399C}"/>
              </a:ext>
            </a:extLst>
          </p:cNvPr>
          <p:cNvSpPr txBox="1"/>
          <p:nvPr/>
        </p:nvSpPr>
        <p:spPr>
          <a:xfrm>
            <a:off x="13815391" y="7795283"/>
            <a:ext cx="815009" cy="400110"/>
          </a:xfrm>
          <a:prstGeom prst="rect">
            <a:avLst/>
          </a:prstGeom>
          <a:noFill/>
        </p:spPr>
        <p:txBody>
          <a:bodyPr wrap="square" rtlCol="0">
            <a:spAutoFit/>
          </a:bodyPr>
          <a:lstStyle/>
          <a:p>
            <a:pPr algn="ctr"/>
            <a:r>
              <a:rPr kumimoji="1" lang="en-US" altLang="zh-CN" sz="2000" dirty="0">
                <a:latin typeface="Tahoma" panose="020B0604030504040204" pitchFamily="34" charset="0"/>
                <a:ea typeface="Tahoma" panose="020B0604030504040204" pitchFamily="34" charset="0"/>
                <a:cs typeface="Tahoma" panose="020B0604030504040204" pitchFamily="34" charset="0"/>
              </a:rPr>
              <a:t>19</a:t>
            </a:r>
            <a:endParaRPr kumimoji="1" lang="zh-CN" altLang="en-US" sz="2000" dirty="0">
              <a:latin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6005536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6A61B29B-3F79-9F27-847C-913530F631C6}"/>
              </a:ext>
            </a:extLst>
          </p:cNvPr>
          <p:cNvSpPr>
            <a:spLocks noGrp="1"/>
          </p:cNvSpPr>
          <p:nvPr>
            <p:ph type="body" idx="1"/>
          </p:nvPr>
        </p:nvSpPr>
        <p:spPr/>
        <p:txBody>
          <a:bodyPr/>
          <a:lstStyle/>
          <a:p>
            <a:r>
              <a:rPr kumimoji="1" lang="en-US" altLang="zh-CN" dirty="0"/>
              <a:t>User Study</a:t>
            </a:r>
          </a:p>
          <a:p>
            <a:r>
              <a:rPr kumimoji="1" lang="en-US" altLang="zh-CN" dirty="0"/>
              <a:t>Expert Study</a:t>
            </a:r>
            <a:endParaRPr kumimoji="1" lang="zh-CN" altLang="en-US" dirty="0"/>
          </a:p>
        </p:txBody>
      </p:sp>
      <p:sp>
        <p:nvSpPr>
          <p:cNvPr id="3" name="标题 2">
            <a:extLst>
              <a:ext uri="{FF2B5EF4-FFF2-40B4-BE49-F238E27FC236}">
                <a16:creationId xmlns:a16="http://schemas.microsoft.com/office/drawing/2014/main" id="{B182D026-BACF-D571-EA45-5778F98EF849}"/>
              </a:ext>
            </a:extLst>
          </p:cNvPr>
          <p:cNvSpPr>
            <a:spLocks noGrp="1"/>
          </p:cNvSpPr>
          <p:nvPr>
            <p:ph type="title"/>
          </p:nvPr>
        </p:nvSpPr>
        <p:spPr/>
        <p:txBody>
          <a:bodyPr/>
          <a:lstStyle/>
          <a:p>
            <a:r>
              <a:rPr kumimoji="1" lang="en-US" altLang="zh-CN" dirty="0"/>
              <a:t>Evaluation</a:t>
            </a:r>
            <a:endParaRPr kumimoji="1" lang="zh-CN" altLang="en-US" dirty="0"/>
          </a:p>
        </p:txBody>
      </p:sp>
      <p:sp>
        <p:nvSpPr>
          <p:cNvPr id="4" name="文本框 3">
            <a:extLst>
              <a:ext uri="{FF2B5EF4-FFF2-40B4-BE49-F238E27FC236}">
                <a16:creationId xmlns:a16="http://schemas.microsoft.com/office/drawing/2014/main" id="{FAA2D59D-F41F-B516-25FA-B9E30806321C}"/>
              </a:ext>
            </a:extLst>
          </p:cNvPr>
          <p:cNvSpPr txBox="1"/>
          <p:nvPr/>
        </p:nvSpPr>
        <p:spPr>
          <a:xfrm>
            <a:off x="13815391" y="7795283"/>
            <a:ext cx="815009" cy="400110"/>
          </a:xfrm>
          <a:prstGeom prst="rect">
            <a:avLst/>
          </a:prstGeom>
          <a:noFill/>
        </p:spPr>
        <p:txBody>
          <a:bodyPr wrap="square" rtlCol="0">
            <a:spAutoFit/>
          </a:bodyPr>
          <a:lstStyle/>
          <a:p>
            <a:pPr algn="ctr"/>
            <a:r>
              <a:rPr kumimoji="1" lang="en-US" altLang="zh-CN" sz="2000" dirty="0">
                <a:latin typeface="Tahoma" panose="020B0604030504040204" pitchFamily="34" charset="0"/>
                <a:ea typeface="Tahoma" panose="020B0604030504040204" pitchFamily="34" charset="0"/>
                <a:cs typeface="Tahoma" panose="020B0604030504040204" pitchFamily="34" charset="0"/>
              </a:rPr>
              <a:t>20</a:t>
            </a:r>
            <a:endParaRPr kumimoji="1" lang="zh-CN" altLang="en-US" sz="2000" dirty="0">
              <a:latin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8904469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5DFD38CF-FA38-9FDF-83CA-E1914CC05D97}"/>
              </a:ext>
            </a:extLst>
          </p:cNvPr>
          <p:cNvSpPr>
            <a:spLocks noGrp="1"/>
          </p:cNvSpPr>
          <p:nvPr>
            <p:ph type="body" idx="1"/>
          </p:nvPr>
        </p:nvSpPr>
        <p:spPr/>
        <p:txBody>
          <a:bodyPr/>
          <a:lstStyle/>
          <a:p>
            <a:r>
              <a:rPr kumimoji="1" lang="en-US" altLang="zh-CN" dirty="0"/>
              <a:t>Multi-view dashboards (MVs) are becoming increasingly popular in data analysis because of their ability to display data from </a:t>
            </a:r>
            <a:r>
              <a:rPr kumimoji="1" lang="en-US" altLang="zh-CN" b="1" dirty="0">
                <a:solidFill>
                  <a:srgbClr val="C00000"/>
                </a:solidFill>
              </a:rPr>
              <a:t>different perspectives</a:t>
            </a:r>
            <a:r>
              <a:rPr kumimoji="1" lang="en-US" altLang="zh-CN" dirty="0"/>
              <a:t> </a:t>
            </a:r>
            <a:r>
              <a:rPr kumimoji="1" lang="en-US" altLang="zh-CN" b="1" dirty="0">
                <a:solidFill>
                  <a:srgbClr val="C00000"/>
                </a:solidFill>
              </a:rPr>
              <a:t>simultaneously</a:t>
            </a:r>
            <a:r>
              <a:rPr kumimoji="1" lang="en-US" altLang="zh-CN" dirty="0"/>
              <a:t>.</a:t>
            </a:r>
            <a:endParaRPr kumimoji="1" lang="zh-CN" altLang="en-US" dirty="0"/>
          </a:p>
          <a:p>
            <a:endParaRPr kumimoji="1" lang="en-US" altLang="zh-CN" dirty="0"/>
          </a:p>
        </p:txBody>
      </p:sp>
      <p:sp>
        <p:nvSpPr>
          <p:cNvPr id="3" name="标题 2">
            <a:extLst>
              <a:ext uri="{FF2B5EF4-FFF2-40B4-BE49-F238E27FC236}">
                <a16:creationId xmlns:a16="http://schemas.microsoft.com/office/drawing/2014/main" id="{A6EBDEBD-BD9B-31D4-A4B6-325D0441A079}"/>
              </a:ext>
            </a:extLst>
          </p:cNvPr>
          <p:cNvSpPr>
            <a:spLocks noGrp="1"/>
          </p:cNvSpPr>
          <p:nvPr>
            <p:ph type="title"/>
          </p:nvPr>
        </p:nvSpPr>
        <p:spPr/>
        <p:txBody>
          <a:bodyPr/>
          <a:lstStyle/>
          <a:p>
            <a:r>
              <a:rPr kumimoji="1" lang="en-US" altLang="zh-CN" dirty="0"/>
              <a:t>Background</a:t>
            </a:r>
            <a:endParaRPr kumimoji="1" lang="zh-CN" altLang="en-US" dirty="0"/>
          </a:p>
        </p:txBody>
      </p:sp>
      <p:pic>
        <p:nvPicPr>
          <p:cNvPr id="15" name="Picture 12" descr="35 Best Free Dashboard Templates For Admins 2023 - Colorlib">
            <a:extLst>
              <a:ext uri="{FF2B5EF4-FFF2-40B4-BE49-F238E27FC236}">
                <a16:creationId xmlns:a16="http://schemas.microsoft.com/office/drawing/2014/main" id="{11C74E1A-0FC9-B9FB-C30D-D33DFCE533C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58241" y="3455927"/>
            <a:ext cx="3062664" cy="2281550"/>
          </a:xfrm>
          <a:prstGeom prst="rect">
            <a:avLst/>
          </a:prstGeom>
          <a:noFill/>
          <a:extLst>
            <a:ext uri="{909E8E84-426E-40DD-AFC4-6F175D3DCCD1}">
              <a14:hiddenFill xmlns:a14="http://schemas.microsoft.com/office/drawing/2010/main">
                <a:solidFill>
                  <a:srgbClr val="FFFFFF"/>
                </a:solidFill>
              </a14:hiddenFill>
            </a:ext>
          </a:extLst>
        </p:spPr>
      </p:pic>
      <p:pic>
        <p:nvPicPr>
          <p:cNvPr id="16" name="图片 15">
            <a:extLst>
              <a:ext uri="{FF2B5EF4-FFF2-40B4-BE49-F238E27FC236}">
                <a16:creationId xmlns:a16="http://schemas.microsoft.com/office/drawing/2014/main" id="{14619368-06B5-6081-4D8F-D7EEC98B6C16}"/>
              </a:ext>
            </a:extLst>
          </p:cNvPr>
          <p:cNvPicPr>
            <a:picLocks noChangeAspect="1"/>
          </p:cNvPicPr>
          <p:nvPr/>
        </p:nvPicPr>
        <p:blipFill>
          <a:blip r:embed="rId5"/>
          <a:stretch>
            <a:fillRect/>
          </a:stretch>
        </p:blipFill>
        <p:spPr>
          <a:xfrm>
            <a:off x="8440747" y="3543212"/>
            <a:ext cx="3512844" cy="1680371"/>
          </a:xfrm>
          <a:prstGeom prst="rect">
            <a:avLst/>
          </a:prstGeom>
        </p:spPr>
      </p:pic>
      <p:pic>
        <p:nvPicPr>
          <p:cNvPr id="18" name="图片 17">
            <a:extLst>
              <a:ext uri="{FF2B5EF4-FFF2-40B4-BE49-F238E27FC236}">
                <a16:creationId xmlns:a16="http://schemas.microsoft.com/office/drawing/2014/main" id="{4EDEBC11-C891-14EE-19A6-B45C3625F418}"/>
              </a:ext>
            </a:extLst>
          </p:cNvPr>
          <p:cNvPicPr>
            <a:picLocks noChangeAspect="1"/>
          </p:cNvPicPr>
          <p:nvPr/>
        </p:nvPicPr>
        <p:blipFill>
          <a:blip r:embed="rId6"/>
          <a:stretch>
            <a:fillRect/>
          </a:stretch>
        </p:blipFill>
        <p:spPr>
          <a:xfrm>
            <a:off x="1968979" y="3362290"/>
            <a:ext cx="3389262" cy="2375187"/>
          </a:xfrm>
          <a:prstGeom prst="rect">
            <a:avLst/>
          </a:prstGeom>
        </p:spPr>
      </p:pic>
      <p:pic>
        <p:nvPicPr>
          <p:cNvPr id="12" name="Picture 10">
            <a:extLst>
              <a:ext uri="{FF2B5EF4-FFF2-40B4-BE49-F238E27FC236}">
                <a16:creationId xmlns:a16="http://schemas.microsoft.com/office/drawing/2014/main" id="{36ECB898-1FC1-4740-0AC0-0DEE2059D82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18552" y="5036556"/>
            <a:ext cx="2611058" cy="1577220"/>
          </a:xfrm>
          <a:prstGeom prst="rect">
            <a:avLst/>
          </a:prstGeom>
          <a:noFill/>
          <a:extLst>
            <a:ext uri="{909E8E84-426E-40DD-AFC4-6F175D3DCCD1}">
              <a14:hiddenFill xmlns:a14="http://schemas.microsoft.com/office/drawing/2010/main">
                <a:solidFill>
                  <a:srgbClr val="FFFFFF"/>
                </a:solidFill>
              </a14:hiddenFill>
            </a:ext>
          </a:extLst>
        </p:spPr>
      </p:pic>
      <p:pic>
        <p:nvPicPr>
          <p:cNvPr id="13" name="图片 12">
            <a:extLst>
              <a:ext uri="{FF2B5EF4-FFF2-40B4-BE49-F238E27FC236}">
                <a16:creationId xmlns:a16="http://schemas.microsoft.com/office/drawing/2014/main" id="{1202A790-6E13-3FDE-9042-AA12DD8D764D}"/>
              </a:ext>
            </a:extLst>
          </p:cNvPr>
          <p:cNvPicPr>
            <a:picLocks noChangeAspect="1"/>
          </p:cNvPicPr>
          <p:nvPr/>
        </p:nvPicPr>
        <p:blipFill>
          <a:blip r:embed="rId8"/>
          <a:stretch>
            <a:fillRect/>
          </a:stretch>
        </p:blipFill>
        <p:spPr>
          <a:xfrm>
            <a:off x="4064996" y="4788585"/>
            <a:ext cx="3623930" cy="1807461"/>
          </a:xfrm>
          <a:prstGeom prst="rect">
            <a:avLst/>
          </a:prstGeom>
        </p:spPr>
      </p:pic>
      <p:pic>
        <p:nvPicPr>
          <p:cNvPr id="14" name="图片 13">
            <a:extLst>
              <a:ext uri="{FF2B5EF4-FFF2-40B4-BE49-F238E27FC236}">
                <a16:creationId xmlns:a16="http://schemas.microsoft.com/office/drawing/2014/main" id="{D01369AE-F3A2-9AF6-A6E7-80428BF2FECD}"/>
              </a:ext>
            </a:extLst>
          </p:cNvPr>
          <p:cNvPicPr>
            <a:picLocks noChangeAspect="1"/>
          </p:cNvPicPr>
          <p:nvPr/>
        </p:nvPicPr>
        <p:blipFill>
          <a:blip r:embed="rId9"/>
          <a:stretch>
            <a:fillRect/>
          </a:stretch>
        </p:blipFill>
        <p:spPr>
          <a:xfrm>
            <a:off x="6041342" y="4864678"/>
            <a:ext cx="3650065" cy="1788471"/>
          </a:xfrm>
          <a:prstGeom prst="rect">
            <a:avLst/>
          </a:prstGeom>
        </p:spPr>
      </p:pic>
      <p:pic>
        <p:nvPicPr>
          <p:cNvPr id="17" name="图片 16">
            <a:extLst>
              <a:ext uri="{FF2B5EF4-FFF2-40B4-BE49-F238E27FC236}">
                <a16:creationId xmlns:a16="http://schemas.microsoft.com/office/drawing/2014/main" id="{3F7AFF94-36E1-4997-A560-D986DF5A073A}"/>
              </a:ext>
            </a:extLst>
          </p:cNvPr>
          <p:cNvPicPr>
            <a:picLocks noChangeAspect="1"/>
          </p:cNvPicPr>
          <p:nvPr/>
        </p:nvPicPr>
        <p:blipFill>
          <a:blip r:embed="rId10"/>
          <a:stretch>
            <a:fillRect/>
          </a:stretch>
        </p:blipFill>
        <p:spPr>
          <a:xfrm>
            <a:off x="9200658" y="4770856"/>
            <a:ext cx="2752933" cy="1842920"/>
          </a:xfrm>
          <a:prstGeom prst="rect">
            <a:avLst/>
          </a:prstGeom>
        </p:spPr>
      </p:pic>
      <p:sp>
        <p:nvSpPr>
          <p:cNvPr id="5" name="文本框 4">
            <a:extLst>
              <a:ext uri="{FF2B5EF4-FFF2-40B4-BE49-F238E27FC236}">
                <a16:creationId xmlns:a16="http://schemas.microsoft.com/office/drawing/2014/main" id="{642BBE87-F14B-F5D9-522C-8AF7CFF9F60B}"/>
              </a:ext>
            </a:extLst>
          </p:cNvPr>
          <p:cNvSpPr txBox="1"/>
          <p:nvPr/>
        </p:nvSpPr>
        <p:spPr>
          <a:xfrm>
            <a:off x="13815391" y="7795283"/>
            <a:ext cx="815009" cy="400110"/>
          </a:xfrm>
          <a:prstGeom prst="rect">
            <a:avLst/>
          </a:prstGeom>
          <a:noFill/>
        </p:spPr>
        <p:txBody>
          <a:bodyPr wrap="square" rtlCol="0">
            <a:spAutoFit/>
          </a:bodyPr>
          <a:lstStyle/>
          <a:p>
            <a:pPr algn="ctr"/>
            <a:r>
              <a:rPr kumimoji="1" lang="en-US" altLang="zh-CN" sz="2000" dirty="0">
                <a:latin typeface="Tahoma" panose="020B0604030504040204" pitchFamily="34" charset="0"/>
                <a:ea typeface="Tahoma" panose="020B0604030504040204" pitchFamily="34" charset="0"/>
                <a:cs typeface="Tahoma" panose="020B0604030504040204" pitchFamily="34" charset="0"/>
              </a:rPr>
              <a:t>2</a:t>
            </a:r>
            <a:endParaRPr kumimoji="1" lang="zh-CN" altLang="en-US" sz="2000" dirty="0">
              <a:latin typeface="Tahoma" panose="020B0604030504040204" pitchFamily="34" charset="0"/>
              <a:cs typeface="Tahoma" panose="020B0604030504040204" pitchFamily="34" charset="0"/>
            </a:endParaRPr>
          </a:p>
        </p:txBody>
      </p:sp>
    </p:spTree>
    <p:custDataLst>
      <p:tags r:id="rId1"/>
    </p:custDataLst>
    <p:extLst>
      <p:ext uri="{BB962C8B-B14F-4D97-AF65-F5344CB8AC3E}">
        <p14:creationId xmlns:p14="http://schemas.microsoft.com/office/powerpoint/2010/main" val="2204188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500"/>
                                  </p:stCondLst>
                                  <p:childTnLst>
                                    <p:set>
                                      <p:cBhvr>
                                        <p:cTn id="6" dur="1" fill="hold">
                                          <p:stCondLst>
                                            <p:cond delay="0"/>
                                          </p:stCondLst>
                                        </p:cTn>
                                        <p:tgtEl>
                                          <p:spTgt spid="18"/>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nodeType="afterEffect">
                                  <p:stCondLst>
                                    <p:cond delay="500"/>
                                  </p:stCondLst>
                                  <p:childTnLst>
                                    <p:set>
                                      <p:cBhvr>
                                        <p:cTn id="9" dur="1" fill="hold">
                                          <p:stCondLst>
                                            <p:cond delay="0"/>
                                          </p:stCondLst>
                                        </p:cTn>
                                        <p:tgtEl>
                                          <p:spTgt spid="15"/>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nodeType="afterEffect">
                                  <p:stCondLst>
                                    <p:cond delay="500"/>
                                  </p:stCondLst>
                                  <p:childTnLst>
                                    <p:set>
                                      <p:cBhvr>
                                        <p:cTn id="12" dur="1" fill="hold">
                                          <p:stCondLst>
                                            <p:cond delay="0"/>
                                          </p:stCondLst>
                                        </p:cTn>
                                        <p:tgtEl>
                                          <p:spTgt spid="16"/>
                                        </p:tgtEl>
                                        <p:attrNameLst>
                                          <p:attrName>style.visibility</p:attrName>
                                        </p:attrNameLst>
                                      </p:cBhvr>
                                      <p:to>
                                        <p:strVal val="visible"/>
                                      </p:to>
                                    </p:set>
                                  </p:childTnLst>
                                </p:cTn>
                              </p:par>
                            </p:childTnLst>
                          </p:cTn>
                        </p:par>
                        <p:par>
                          <p:cTn id="13" fill="hold">
                            <p:stCondLst>
                              <p:cond delay="1500"/>
                            </p:stCondLst>
                            <p:childTnLst>
                              <p:par>
                                <p:cTn id="14" presetID="1" presetClass="entr" presetSubtype="0" fill="hold" nodeType="afterEffect">
                                  <p:stCondLst>
                                    <p:cond delay="500"/>
                                  </p:stCondLst>
                                  <p:childTnLst>
                                    <p:set>
                                      <p:cBhvr>
                                        <p:cTn id="15" dur="1" fill="hold">
                                          <p:stCondLst>
                                            <p:cond delay="0"/>
                                          </p:stCondLst>
                                        </p:cTn>
                                        <p:tgtEl>
                                          <p:spTgt spid="12"/>
                                        </p:tgtEl>
                                        <p:attrNameLst>
                                          <p:attrName>style.visibility</p:attrName>
                                        </p:attrNameLst>
                                      </p:cBhvr>
                                      <p:to>
                                        <p:strVal val="visible"/>
                                      </p:to>
                                    </p:set>
                                  </p:childTnLst>
                                </p:cTn>
                              </p:par>
                            </p:childTnLst>
                          </p:cTn>
                        </p:par>
                        <p:par>
                          <p:cTn id="16" fill="hold">
                            <p:stCondLst>
                              <p:cond delay="2000"/>
                            </p:stCondLst>
                            <p:childTnLst>
                              <p:par>
                                <p:cTn id="17" presetID="1" presetClass="entr" presetSubtype="0" fill="hold" nodeType="afterEffect">
                                  <p:stCondLst>
                                    <p:cond delay="500"/>
                                  </p:stCondLst>
                                  <p:childTnLst>
                                    <p:set>
                                      <p:cBhvr>
                                        <p:cTn id="18" dur="1" fill="hold">
                                          <p:stCondLst>
                                            <p:cond delay="0"/>
                                          </p:stCondLst>
                                        </p:cTn>
                                        <p:tgtEl>
                                          <p:spTgt spid="13"/>
                                        </p:tgtEl>
                                        <p:attrNameLst>
                                          <p:attrName>style.visibility</p:attrName>
                                        </p:attrNameLst>
                                      </p:cBhvr>
                                      <p:to>
                                        <p:strVal val="visible"/>
                                      </p:to>
                                    </p:set>
                                  </p:childTnLst>
                                </p:cTn>
                              </p:par>
                            </p:childTnLst>
                          </p:cTn>
                        </p:par>
                        <p:par>
                          <p:cTn id="19" fill="hold">
                            <p:stCondLst>
                              <p:cond delay="2500"/>
                            </p:stCondLst>
                            <p:childTnLst>
                              <p:par>
                                <p:cTn id="20" presetID="1" presetClass="entr" presetSubtype="0" fill="hold" nodeType="afterEffect">
                                  <p:stCondLst>
                                    <p:cond delay="500"/>
                                  </p:stCondLst>
                                  <p:childTnLst>
                                    <p:set>
                                      <p:cBhvr>
                                        <p:cTn id="21" dur="1" fill="hold">
                                          <p:stCondLst>
                                            <p:cond delay="0"/>
                                          </p:stCondLst>
                                        </p:cTn>
                                        <p:tgtEl>
                                          <p:spTgt spid="14"/>
                                        </p:tgtEl>
                                        <p:attrNameLst>
                                          <p:attrName>style.visibility</p:attrName>
                                        </p:attrNameLst>
                                      </p:cBhvr>
                                      <p:to>
                                        <p:strVal val="visible"/>
                                      </p:to>
                                    </p:set>
                                  </p:childTnLst>
                                </p:cTn>
                              </p:par>
                            </p:childTnLst>
                          </p:cTn>
                        </p:par>
                        <p:par>
                          <p:cTn id="22" fill="hold">
                            <p:stCondLst>
                              <p:cond delay="3000"/>
                            </p:stCondLst>
                            <p:childTnLst>
                              <p:par>
                                <p:cTn id="23" presetID="1" presetClass="entr" presetSubtype="0" fill="hold" nodeType="afterEffect">
                                  <p:stCondLst>
                                    <p:cond delay="500"/>
                                  </p:stCondLst>
                                  <p:childTnLst>
                                    <p:set>
                                      <p:cBhvr>
                                        <p:cTn id="2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FA0EF214-C565-A4F1-A479-CCB60DE50181}"/>
              </a:ext>
            </a:extLst>
          </p:cNvPr>
          <p:cNvSpPr>
            <a:spLocks noGrp="1"/>
          </p:cNvSpPr>
          <p:nvPr>
            <p:ph type="body" idx="1"/>
          </p:nvPr>
        </p:nvSpPr>
        <p:spPr/>
        <p:txBody>
          <a:bodyPr/>
          <a:lstStyle/>
          <a:p>
            <a:r>
              <a:rPr kumimoji="1" lang="en-US" altLang="zh-CN" dirty="0"/>
              <a:t>12 participants</a:t>
            </a:r>
          </a:p>
          <a:p>
            <a:r>
              <a:rPr kumimoji="1" lang="en-US" altLang="zh-CN" dirty="0"/>
              <a:t>Comparison study</a:t>
            </a:r>
          </a:p>
          <a:p>
            <a:pPr lvl="1"/>
            <a:r>
              <a:rPr kumimoji="1" lang="en-US" altLang="zh-CN" dirty="0"/>
              <a:t>Tableau Default</a:t>
            </a:r>
          </a:p>
          <a:p>
            <a:pPr lvl="1"/>
            <a:r>
              <a:rPr kumimoji="1" lang="en-US" altLang="zh-CN" dirty="0" err="1"/>
              <a:t>Github</a:t>
            </a:r>
            <a:endParaRPr kumimoji="1" lang="en-US" altLang="zh-CN" dirty="0"/>
          </a:p>
          <a:p>
            <a:pPr lvl="1"/>
            <a:r>
              <a:rPr kumimoji="1" lang="en-US" altLang="zh-CN" dirty="0"/>
              <a:t>Expert</a:t>
            </a:r>
          </a:p>
          <a:p>
            <a:pPr lvl="1"/>
            <a:r>
              <a:rPr kumimoji="1" lang="en-US" altLang="zh-CN" dirty="0" err="1"/>
              <a:t>DMiner</a:t>
            </a:r>
            <a:endParaRPr kumimoji="1" lang="en-US" altLang="zh-CN" dirty="0"/>
          </a:p>
          <a:p>
            <a:endParaRPr kumimoji="1" lang="zh-CN" altLang="en-US" dirty="0"/>
          </a:p>
        </p:txBody>
      </p:sp>
      <p:sp>
        <p:nvSpPr>
          <p:cNvPr id="3" name="标题 2">
            <a:extLst>
              <a:ext uri="{FF2B5EF4-FFF2-40B4-BE49-F238E27FC236}">
                <a16:creationId xmlns:a16="http://schemas.microsoft.com/office/drawing/2014/main" id="{58642D57-9D1B-7E46-6D0C-2B6BF939802D}"/>
              </a:ext>
            </a:extLst>
          </p:cNvPr>
          <p:cNvSpPr>
            <a:spLocks noGrp="1"/>
          </p:cNvSpPr>
          <p:nvPr>
            <p:ph type="title"/>
          </p:nvPr>
        </p:nvSpPr>
        <p:spPr/>
        <p:txBody>
          <a:bodyPr/>
          <a:lstStyle/>
          <a:p>
            <a:r>
              <a:rPr kumimoji="1" lang="en-US" altLang="zh-CN" dirty="0"/>
              <a:t>Evaluation – User Study on MV Recommendation</a:t>
            </a:r>
            <a:endParaRPr kumimoji="1" lang="zh-CN" altLang="en-US" dirty="0"/>
          </a:p>
        </p:txBody>
      </p:sp>
      <p:pic>
        <p:nvPicPr>
          <p:cNvPr id="6" name="图片 5">
            <a:extLst>
              <a:ext uri="{FF2B5EF4-FFF2-40B4-BE49-F238E27FC236}">
                <a16:creationId xmlns:a16="http://schemas.microsoft.com/office/drawing/2014/main" id="{F3AC74E2-AC28-4706-4302-E248D2185F6F}"/>
              </a:ext>
            </a:extLst>
          </p:cNvPr>
          <p:cNvPicPr>
            <a:picLocks noChangeAspect="1"/>
          </p:cNvPicPr>
          <p:nvPr/>
        </p:nvPicPr>
        <p:blipFill>
          <a:blip r:embed="rId3"/>
          <a:stretch>
            <a:fillRect/>
          </a:stretch>
        </p:blipFill>
        <p:spPr>
          <a:xfrm>
            <a:off x="4626033" y="1402804"/>
            <a:ext cx="9523103" cy="5912396"/>
          </a:xfrm>
          <a:prstGeom prst="rect">
            <a:avLst/>
          </a:prstGeom>
        </p:spPr>
      </p:pic>
      <p:sp>
        <p:nvSpPr>
          <p:cNvPr id="7" name="文本框 6">
            <a:extLst>
              <a:ext uri="{FF2B5EF4-FFF2-40B4-BE49-F238E27FC236}">
                <a16:creationId xmlns:a16="http://schemas.microsoft.com/office/drawing/2014/main" id="{FDB4E634-9119-3663-31AC-46B5A97704DE}"/>
              </a:ext>
            </a:extLst>
          </p:cNvPr>
          <p:cNvSpPr txBox="1"/>
          <p:nvPr/>
        </p:nvSpPr>
        <p:spPr>
          <a:xfrm>
            <a:off x="13815391" y="7795283"/>
            <a:ext cx="815009" cy="400110"/>
          </a:xfrm>
          <a:prstGeom prst="rect">
            <a:avLst/>
          </a:prstGeom>
          <a:noFill/>
        </p:spPr>
        <p:txBody>
          <a:bodyPr wrap="square" rtlCol="0">
            <a:spAutoFit/>
          </a:bodyPr>
          <a:lstStyle/>
          <a:p>
            <a:pPr algn="ctr"/>
            <a:r>
              <a:rPr kumimoji="1" lang="en-US" altLang="zh-CN" sz="2000" dirty="0">
                <a:latin typeface="Tahoma" panose="020B0604030504040204" pitchFamily="34" charset="0"/>
                <a:ea typeface="Tahoma" panose="020B0604030504040204" pitchFamily="34" charset="0"/>
                <a:cs typeface="Tahoma" panose="020B0604030504040204" pitchFamily="34" charset="0"/>
              </a:rPr>
              <a:t>21</a:t>
            </a:r>
            <a:endParaRPr kumimoji="1" lang="zh-CN" altLang="en-US" sz="2000" dirty="0">
              <a:latin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4039669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788AC0E3-915D-43E0-1B8E-1E39860470CC}"/>
              </a:ext>
            </a:extLst>
          </p:cNvPr>
          <p:cNvSpPr>
            <a:spLocks noGrp="1"/>
          </p:cNvSpPr>
          <p:nvPr>
            <p:ph type="title"/>
          </p:nvPr>
        </p:nvSpPr>
        <p:spPr/>
        <p:txBody>
          <a:bodyPr/>
          <a:lstStyle/>
          <a:p>
            <a:r>
              <a:rPr kumimoji="1" lang="en-US" altLang="zh-CN" dirty="0"/>
              <a:t>Evaluation – User Study on MV Recommendation </a:t>
            </a:r>
            <a:endParaRPr kumimoji="1" lang="zh-CN" altLang="en-US" dirty="0"/>
          </a:p>
        </p:txBody>
      </p:sp>
      <p:sp>
        <p:nvSpPr>
          <p:cNvPr id="10" name="文本占位符 1">
            <a:extLst>
              <a:ext uri="{FF2B5EF4-FFF2-40B4-BE49-F238E27FC236}">
                <a16:creationId xmlns:a16="http://schemas.microsoft.com/office/drawing/2014/main" id="{DBC20989-0D03-CAC8-A9B9-B347A11619A7}"/>
              </a:ext>
            </a:extLst>
          </p:cNvPr>
          <p:cNvSpPr>
            <a:spLocks noGrp="1"/>
          </p:cNvSpPr>
          <p:nvPr>
            <p:ph type="body" idx="1"/>
          </p:nvPr>
        </p:nvSpPr>
        <p:spPr>
          <a:xfrm>
            <a:off x="838200" y="1267515"/>
            <a:ext cx="12954000" cy="6047685"/>
          </a:xfrm>
        </p:spPr>
        <p:txBody>
          <a:bodyPr/>
          <a:lstStyle/>
          <a:p>
            <a:r>
              <a:rPr kumimoji="1" lang="en-US" altLang="zh-CN" dirty="0" err="1"/>
              <a:t>DMiner</a:t>
            </a:r>
            <a:r>
              <a:rPr kumimoji="1" lang="en-US" altLang="zh-CN" dirty="0"/>
              <a:t> could simplify dashboard arrangement and coordination and</a:t>
            </a:r>
            <a:r>
              <a:rPr kumimoji="1" lang="en-US" altLang="zh-CN" b="1" dirty="0">
                <a:solidFill>
                  <a:srgbClr val="C00000"/>
                </a:solidFill>
              </a:rPr>
              <a:t> reach human-level performance</a:t>
            </a:r>
            <a:r>
              <a:rPr kumimoji="1" lang="en-US" altLang="zh-CN" dirty="0"/>
              <a:t>.</a:t>
            </a:r>
            <a:endParaRPr kumimoji="1" lang="zh-CN" altLang="en-US" dirty="0"/>
          </a:p>
        </p:txBody>
      </p:sp>
      <p:pic>
        <p:nvPicPr>
          <p:cNvPr id="11" name="图片 10" descr="电脑萤幕画面&#10;&#10;中度可信度描述已自动生成">
            <a:extLst>
              <a:ext uri="{FF2B5EF4-FFF2-40B4-BE49-F238E27FC236}">
                <a16:creationId xmlns:a16="http://schemas.microsoft.com/office/drawing/2014/main" id="{C371040E-0FED-3B2B-DC42-E1B8A8C0B319}"/>
              </a:ext>
            </a:extLst>
          </p:cNvPr>
          <p:cNvPicPr>
            <a:picLocks noChangeAspect="1"/>
          </p:cNvPicPr>
          <p:nvPr/>
        </p:nvPicPr>
        <p:blipFill rotWithShape="1">
          <a:blip r:embed="rId3"/>
          <a:srcRect r="722" b="14430"/>
          <a:stretch/>
        </p:blipFill>
        <p:spPr>
          <a:xfrm>
            <a:off x="3275091" y="2475391"/>
            <a:ext cx="7248003" cy="4839809"/>
          </a:xfrm>
          <a:prstGeom prst="rect">
            <a:avLst/>
          </a:prstGeom>
        </p:spPr>
      </p:pic>
      <p:pic>
        <p:nvPicPr>
          <p:cNvPr id="15" name="图片 14">
            <a:extLst>
              <a:ext uri="{FF2B5EF4-FFF2-40B4-BE49-F238E27FC236}">
                <a16:creationId xmlns:a16="http://schemas.microsoft.com/office/drawing/2014/main" id="{284F1690-AF6A-2DF6-8A08-E9E72EF6E336}"/>
              </a:ext>
            </a:extLst>
          </p:cNvPr>
          <p:cNvPicPr>
            <a:picLocks noChangeAspect="1"/>
          </p:cNvPicPr>
          <p:nvPr/>
        </p:nvPicPr>
        <p:blipFill>
          <a:blip r:embed="rId4"/>
          <a:stretch>
            <a:fillRect/>
          </a:stretch>
        </p:blipFill>
        <p:spPr>
          <a:xfrm>
            <a:off x="10750966" y="2952195"/>
            <a:ext cx="1612900" cy="1943100"/>
          </a:xfrm>
          <a:prstGeom prst="rect">
            <a:avLst/>
          </a:prstGeom>
        </p:spPr>
      </p:pic>
      <p:sp>
        <p:nvSpPr>
          <p:cNvPr id="2" name="矩形 1">
            <a:extLst>
              <a:ext uri="{FF2B5EF4-FFF2-40B4-BE49-F238E27FC236}">
                <a16:creationId xmlns:a16="http://schemas.microsoft.com/office/drawing/2014/main" id="{2711D60E-5A93-F96E-C412-C5E5B19C3EC7}"/>
              </a:ext>
            </a:extLst>
          </p:cNvPr>
          <p:cNvSpPr/>
          <p:nvPr/>
        </p:nvSpPr>
        <p:spPr>
          <a:xfrm>
            <a:off x="3187748" y="4114800"/>
            <a:ext cx="7335346" cy="38462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 name="矩形 3">
            <a:extLst>
              <a:ext uri="{FF2B5EF4-FFF2-40B4-BE49-F238E27FC236}">
                <a16:creationId xmlns:a16="http://schemas.microsoft.com/office/drawing/2014/main" id="{911E04CC-5CF9-10FB-824C-2AAD00C96A6D}"/>
              </a:ext>
            </a:extLst>
          </p:cNvPr>
          <p:cNvSpPr/>
          <p:nvPr/>
        </p:nvSpPr>
        <p:spPr>
          <a:xfrm>
            <a:off x="3187748" y="6510824"/>
            <a:ext cx="7335346" cy="38462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5" name="图片 4">
            <a:extLst>
              <a:ext uri="{FF2B5EF4-FFF2-40B4-BE49-F238E27FC236}">
                <a16:creationId xmlns:a16="http://schemas.microsoft.com/office/drawing/2014/main" id="{0D5619B9-193C-577E-257A-3FD069213577}"/>
              </a:ext>
            </a:extLst>
          </p:cNvPr>
          <p:cNvPicPr>
            <a:picLocks noChangeAspect="1"/>
          </p:cNvPicPr>
          <p:nvPr/>
        </p:nvPicPr>
        <p:blipFill>
          <a:blip r:embed="rId5"/>
          <a:stretch>
            <a:fillRect/>
          </a:stretch>
        </p:blipFill>
        <p:spPr>
          <a:xfrm>
            <a:off x="3377115" y="3495120"/>
            <a:ext cx="652008" cy="228508"/>
          </a:xfrm>
          <a:prstGeom prst="rect">
            <a:avLst/>
          </a:prstGeom>
        </p:spPr>
      </p:pic>
      <p:pic>
        <p:nvPicPr>
          <p:cNvPr id="6" name="图片 5">
            <a:extLst>
              <a:ext uri="{FF2B5EF4-FFF2-40B4-BE49-F238E27FC236}">
                <a16:creationId xmlns:a16="http://schemas.microsoft.com/office/drawing/2014/main" id="{EE277012-483B-85FA-92DB-1EC8B8EFC099}"/>
              </a:ext>
            </a:extLst>
          </p:cNvPr>
          <p:cNvPicPr>
            <a:picLocks noChangeAspect="1"/>
          </p:cNvPicPr>
          <p:nvPr/>
        </p:nvPicPr>
        <p:blipFill>
          <a:blip r:embed="rId5"/>
          <a:stretch>
            <a:fillRect/>
          </a:stretch>
        </p:blipFill>
        <p:spPr>
          <a:xfrm>
            <a:off x="3377115" y="5855480"/>
            <a:ext cx="652008" cy="228508"/>
          </a:xfrm>
          <a:prstGeom prst="rect">
            <a:avLst/>
          </a:prstGeom>
        </p:spPr>
      </p:pic>
      <p:sp>
        <p:nvSpPr>
          <p:cNvPr id="7" name="文本框 6">
            <a:extLst>
              <a:ext uri="{FF2B5EF4-FFF2-40B4-BE49-F238E27FC236}">
                <a16:creationId xmlns:a16="http://schemas.microsoft.com/office/drawing/2014/main" id="{9B7535F6-2E4E-AD9C-5670-9F1DFD8B3768}"/>
              </a:ext>
            </a:extLst>
          </p:cNvPr>
          <p:cNvSpPr txBox="1"/>
          <p:nvPr/>
        </p:nvSpPr>
        <p:spPr>
          <a:xfrm>
            <a:off x="13815391" y="7795283"/>
            <a:ext cx="815009" cy="400110"/>
          </a:xfrm>
          <a:prstGeom prst="rect">
            <a:avLst/>
          </a:prstGeom>
          <a:noFill/>
        </p:spPr>
        <p:txBody>
          <a:bodyPr wrap="square" rtlCol="0">
            <a:spAutoFit/>
          </a:bodyPr>
          <a:lstStyle/>
          <a:p>
            <a:pPr algn="ctr"/>
            <a:r>
              <a:rPr kumimoji="1" lang="en-US" altLang="zh-CN" sz="2000" dirty="0">
                <a:latin typeface="Tahoma" panose="020B0604030504040204" pitchFamily="34" charset="0"/>
                <a:ea typeface="Tahoma" panose="020B0604030504040204" pitchFamily="34" charset="0"/>
                <a:cs typeface="Tahoma" panose="020B0604030504040204" pitchFamily="34" charset="0"/>
              </a:rPr>
              <a:t>22</a:t>
            </a:r>
            <a:endParaRPr kumimoji="1" lang="zh-CN" altLang="en-US" sz="2000" dirty="0">
              <a:latin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09939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7A72FD34-6C6A-C9DC-BFDB-5E45C295E324}"/>
              </a:ext>
            </a:extLst>
          </p:cNvPr>
          <p:cNvSpPr>
            <a:spLocks noGrp="1"/>
          </p:cNvSpPr>
          <p:nvPr>
            <p:ph type="body" idx="1"/>
          </p:nvPr>
        </p:nvSpPr>
        <p:spPr/>
        <p:txBody>
          <a:bodyPr/>
          <a:lstStyle/>
          <a:p>
            <a:r>
              <a:rPr kumimoji="1" lang="en-US" altLang="zh-CN" dirty="0"/>
              <a:t>4 experienced dashboard design experts</a:t>
            </a:r>
          </a:p>
          <a:p>
            <a:r>
              <a:rPr kumimoji="1" lang="en-US" altLang="zh-CN" b="1" dirty="0">
                <a:solidFill>
                  <a:srgbClr val="C00000"/>
                </a:solidFill>
              </a:rPr>
              <a:t>Score the appropriateness</a:t>
            </a:r>
            <a:r>
              <a:rPr kumimoji="1" lang="zh-CN" altLang="en-US" b="1" dirty="0">
                <a:solidFill>
                  <a:srgbClr val="C00000"/>
                </a:solidFill>
              </a:rPr>
              <a:t> </a:t>
            </a:r>
            <a:r>
              <a:rPr kumimoji="1" lang="en-US" altLang="zh-CN" dirty="0"/>
              <a:t>of design rules and give justification </a:t>
            </a:r>
          </a:p>
          <a:p>
            <a:r>
              <a:rPr kumimoji="1" lang="en-US" altLang="zh-CN" dirty="0"/>
              <a:t>Results:</a:t>
            </a:r>
          </a:p>
          <a:p>
            <a:pPr lvl="1"/>
            <a:r>
              <a:rPr kumimoji="1" lang="en-US" altLang="zh-CN" dirty="0"/>
              <a:t>4.44 </a:t>
            </a:r>
            <a:r>
              <a:rPr lang="en-US" altLang="zh-CN" b="0" i="0" u="none" strike="noStrike" dirty="0">
                <a:solidFill>
                  <a:srgbClr val="4D5156"/>
                </a:solidFill>
                <a:effectLst/>
                <a:latin typeface="arial" panose="020B0604020202020204" pitchFamily="34" charset="0"/>
              </a:rPr>
              <a:t>± </a:t>
            </a:r>
            <a:r>
              <a:rPr kumimoji="1" lang="en-US" altLang="zh-CN" dirty="0"/>
              <a:t>1.32 (7-point)</a:t>
            </a:r>
          </a:p>
          <a:p>
            <a:pPr lvl="1"/>
            <a:r>
              <a:rPr kumimoji="1" lang="en-US" altLang="zh-CN" dirty="0"/>
              <a:t>Reasonable and align well with experts’ design knowledge</a:t>
            </a:r>
          </a:p>
          <a:p>
            <a:pPr marL="0" indent="0">
              <a:buNone/>
            </a:pPr>
            <a:endParaRPr kumimoji="1" lang="zh-CN" altLang="en-US" dirty="0"/>
          </a:p>
        </p:txBody>
      </p:sp>
      <p:sp>
        <p:nvSpPr>
          <p:cNvPr id="3" name="标题 2">
            <a:extLst>
              <a:ext uri="{FF2B5EF4-FFF2-40B4-BE49-F238E27FC236}">
                <a16:creationId xmlns:a16="http://schemas.microsoft.com/office/drawing/2014/main" id="{D9F28EC5-D786-97B8-06CF-97B0F3AB70E9}"/>
              </a:ext>
            </a:extLst>
          </p:cNvPr>
          <p:cNvSpPr>
            <a:spLocks noGrp="1"/>
          </p:cNvSpPr>
          <p:nvPr>
            <p:ph type="title"/>
          </p:nvPr>
        </p:nvSpPr>
        <p:spPr/>
        <p:txBody>
          <a:bodyPr/>
          <a:lstStyle/>
          <a:p>
            <a:r>
              <a:rPr kumimoji="1" lang="en-US" altLang="zh-CN" dirty="0"/>
              <a:t>Evaluation – Expert Study on Design Rules</a:t>
            </a:r>
            <a:endParaRPr kumimoji="1" lang="zh-CN" altLang="en-US" dirty="0"/>
          </a:p>
        </p:txBody>
      </p:sp>
      <p:sp>
        <p:nvSpPr>
          <p:cNvPr id="4" name="文本框 3">
            <a:extLst>
              <a:ext uri="{FF2B5EF4-FFF2-40B4-BE49-F238E27FC236}">
                <a16:creationId xmlns:a16="http://schemas.microsoft.com/office/drawing/2014/main" id="{375541E4-218E-66DE-3276-7E197EFD1068}"/>
              </a:ext>
            </a:extLst>
          </p:cNvPr>
          <p:cNvSpPr txBox="1"/>
          <p:nvPr/>
        </p:nvSpPr>
        <p:spPr>
          <a:xfrm>
            <a:off x="13815391" y="7795283"/>
            <a:ext cx="815009" cy="400110"/>
          </a:xfrm>
          <a:prstGeom prst="rect">
            <a:avLst/>
          </a:prstGeom>
          <a:noFill/>
        </p:spPr>
        <p:txBody>
          <a:bodyPr wrap="square" rtlCol="0">
            <a:spAutoFit/>
          </a:bodyPr>
          <a:lstStyle/>
          <a:p>
            <a:pPr algn="ctr"/>
            <a:r>
              <a:rPr kumimoji="1" lang="en-US" altLang="zh-CN" sz="2000" dirty="0">
                <a:latin typeface="Tahoma" panose="020B0604030504040204" pitchFamily="34" charset="0"/>
                <a:ea typeface="Tahoma" panose="020B0604030504040204" pitchFamily="34" charset="0"/>
                <a:cs typeface="Tahoma" panose="020B0604030504040204" pitchFamily="34" charset="0"/>
              </a:rPr>
              <a:t>24</a:t>
            </a:r>
            <a:endParaRPr kumimoji="1" lang="zh-CN" altLang="en-US" sz="2000" dirty="0">
              <a:latin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1319702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B4C6BC11-0255-3369-8222-6C78F9C5EBB3}"/>
              </a:ext>
            </a:extLst>
          </p:cNvPr>
          <p:cNvSpPr>
            <a:spLocks noGrp="1"/>
          </p:cNvSpPr>
          <p:nvPr>
            <p:ph type="title"/>
          </p:nvPr>
        </p:nvSpPr>
        <p:spPr/>
        <p:txBody>
          <a:bodyPr/>
          <a:lstStyle/>
          <a:p>
            <a:r>
              <a:rPr kumimoji="1" lang="en-US" altLang="zh-CN" dirty="0"/>
              <a:t>Evaluation – Expert Study on Design Rules</a:t>
            </a:r>
            <a:endParaRPr kumimoji="1" lang="zh-CN" altLang="en-US" dirty="0"/>
          </a:p>
        </p:txBody>
      </p:sp>
      <p:pic>
        <p:nvPicPr>
          <p:cNvPr id="5" name="图片 4">
            <a:extLst>
              <a:ext uri="{FF2B5EF4-FFF2-40B4-BE49-F238E27FC236}">
                <a16:creationId xmlns:a16="http://schemas.microsoft.com/office/drawing/2014/main" id="{7383EE14-52AD-6E3A-A8EC-F81C40DD740E}"/>
              </a:ext>
            </a:extLst>
          </p:cNvPr>
          <p:cNvPicPr>
            <a:picLocks noChangeAspect="1"/>
          </p:cNvPicPr>
          <p:nvPr/>
        </p:nvPicPr>
        <p:blipFill>
          <a:blip r:embed="rId3"/>
          <a:stretch>
            <a:fillRect/>
          </a:stretch>
        </p:blipFill>
        <p:spPr>
          <a:xfrm>
            <a:off x="679675" y="3633911"/>
            <a:ext cx="7083444" cy="4654369"/>
          </a:xfrm>
          <a:prstGeom prst="rect">
            <a:avLst/>
          </a:prstGeom>
        </p:spPr>
      </p:pic>
      <p:pic>
        <p:nvPicPr>
          <p:cNvPr id="6" name="图片 5">
            <a:extLst>
              <a:ext uri="{FF2B5EF4-FFF2-40B4-BE49-F238E27FC236}">
                <a16:creationId xmlns:a16="http://schemas.microsoft.com/office/drawing/2014/main" id="{26F3640B-5B9A-199A-BDB6-057217939AE7}"/>
              </a:ext>
            </a:extLst>
          </p:cNvPr>
          <p:cNvPicPr>
            <a:picLocks noChangeAspect="1"/>
          </p:cNvPicPr>
          <p:nvPr/>
        </p:nvPicPr>
        <p:blipFill>
          <a:blip r:embed="rId4"/>
          <a:stretch>
            <a:fillRect/>
          </a:stretch>
        </p:blipFill>
        <p:spPr>
          <a:xfrm>
            <a:off x="7763119" y="3896907"/>
            <a:ext cx="6595436" cy="4247646"/>
          </a:xfrm>
          <a:prstGeom prst="rect">
            <a:avLst/>
          </a:prstGeom>
        </p:spPr>
      </p:pic>
      <p:pic>
        <p:nvPicPr>
          <p:cNvPr id="11" name="图片 10">
            <a:extLst>
              <a:ext uri="{FF2B5EF4-FFF2-40B4-BE49-F238E27FC236}">
                <a16:creationId xmlns:a16="http://schemas.microsoft.com/office/drawing/2014/main" id="{58A7340C-6DD5-6EDA-2559-63B80748F532}"/>
              </a:ext>
            </a:extLst>
          </p:cNvPr>
          <p:cNvPicPr>
            <a:picLocks noChangeAspect="1"/>
          </p:cNvPicPr>
          <p:nvPr/>
        </p:nvPicPr>
        <p:blipFill>
          <a:blip r:embed="rId5"/>
          <a:stretch>
            <a:fillRect/>
          </a:stretch>
        </p:blipFill>
        <p:spPr>
          <a:xfrm>
            <a:off x="3822700" y="1229907"/>
            <a:ext cx="6985000" cy="1333500"/>
          </a:xfrm>
          <a:prstGeom prst="rect">
            <a:avLst/>
          </a:prstGeom>
        </p:spPr>
      </p:pic>
      <p:sp>
        <p:nvSpPr>
          <p:cNvPr id="12" name="文本占位符 1">
            <a:extLst>
              <a:ext uri="{FF2B5EF4-FFF2-40B4-BE49-F238E27FC236}">
                <a16:creationId xmlns:a16="http://schemas.microsoft.com/office/drawing/2014/main" id="{7A49BC2D-B1E8-2528-2AA2-6B1E44343E86}"/>
              </a:ext>
            </a:extLst>
          </p:cNvPr>
          <p:cNvSpPr>
            <a:spLocks noGrp="1"/>
          </p:cNvSpPr>
          <p:nvPr>
            <p:ph type="body" idx="1"/>
          </p:nvPr>
        </p:nvSpPr>
        <p:spPr>
          <a:xfrm>
            <a:off x="679675" y="2563407"/>
            <a:ext cx="12954000" cy="6047685"/>
          </a:xfrm>
        </p:spPr>
        <p:txBody>
          <a:bodyPr/>
          <a:lstStyle/>
          <a:p>
            <a:r>
              <a:rPr kumimoji="1" lang="en-US" altLang="zh-CN" sz="3000" dirty="0">
                <a:latin typeface="Tahoma" panose="020B0604030504040204" pitchFamily="34" charset="0"/>
                <a:ea typeface="Tahoma" panose="020B0604030504040204" pitchFamily="34" charset="0"/>
                <a:cs typeface="Tahoma" panose="020B0604030504040204" pitchFamily="34" charset="0"/>
              </a:rPr>
              <a:t>Design guidelines: Configure the two views used for comparison in a similar and close manner.</a:t>
            </a:r>
          </a:p>
          <a:p>
            <a:pPr marL="0" indent="0">
              <a:buNone/>
            </a:pPr>
            <a:endParaRPr kumimoji="1" lang="zh-CN" altLang="en-US" dirty="0"/>
          </a:p>
        </p:txBody>
      </p:sp>
      <p:sp>
        <p:nvSpPr>
          <p:cNvPr id="18" name="文本框 17">
            <a:extLst>
              <a:ext uri="{FF2B5EF4-FFF2-40B4-BE49-F238E27FC236}">
                <a16:creationId xmlns:a16="http://schemas.microsoft.com/office/drawing/2014/main" id="{B3C7A7EA-9468-DADE-C7BD-C88F33F3C2A4}"/>
              </a:ext>
            </a:extLst>
          </p:cNvPr>
          <p:cNvSpPr txBox="1"/>
          <p:nvPr/>
        </p:nvSpPr>
        <p:spPr>
          <a:xfrm>
            <a:off x="13815391" y="7795283"/>
            <a:ext cx="815009" cy="400110"/>
          </a:xfrm>
          <a:prstGeom prst="rect">
            <a:avLst/>
          </a:prstGeom>
          <a:noFill/>
        </p:spPr>
        <p:txBody>
          <a:bodyPr wrap="square" rtlCol="0">
            <a:spAutoFit/>
          </a:bodyPr>
          <a:lstStyle/>
          <a:p>
            <a:pPr algn="ctr"/>
            <a:r>
              <a:rPr kumimoji="1" lang="en-US" altLang="zh-CN" sz="2000" dirty="0">
                <a:latin typeface="Tahoma" panose="020B0604030504040204" pitchFamily="34" charset="0"/>
                <a:ea typeface="Tahoma" panose="020B0604030504040204" pitchFamily="34" charset="0"/>
                <a:cs typeface="Tahoma" panose="020B0604030504040204" pitchFamily="34" charset="0"/>
              </a:rPr>
              <a:t>25</a:t>
            </a:r>
            <a:endParaRPr kumimoji="1" lang="zh-CN" altLang="en-US" sz="2000" dirty="0">
              <a:latin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5068016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51154724-D191-1A66-6751-EB81CA3975D5}"/>
              </a:ext>
            </a:extLst>
          </p:cNvPr>
          <p:cNvSpPr>
            <a:spLocks noGrp="1"/>
          </p:cNvSpPr>
          <p:nvPr>
            <p:ph type="body" idx="1"/>
          </p:nvPr>
        </p:nvSpPr>
        <p:spPr/>
        <p:txBody>
          <a:bodyPr/>
          <a:lstStyle/>
          <a:p>
            <a:r>
              <a:rPr kumimoji="1" lang="en-US" altLang="zh-CN" dirty="0"/>
              <a:t>Dataset quality</a:t>
            </a:r>
          </a:p>
          <a:p>
            <a:pPr lvl="1"/>
            <a:r>
              <a:rPr kumimoji="1" lang="en-US" altLang="zh-CN" dirty="0"/>
              <a:t>More high-quality</a:t>
            </a:r>
            <a:r>
              <a:rPr kumimoji="1" lang="zh-CN" altLang="en-US" dirty="0"/>
              <a:t> </a:t>
            </a:r>
            <a:r>
              <a:rPr kumimoji="1" lang="en-US" altLang="zh-CN" dirty="0"/>
              <a:t>and informative dashboard datasets</a:t>
            </a:r>
          </a:p>
          <a:p>
            <a:pPr lvl="1"/>
            <a:r>
              <a:rPr kumimoji="1" lang="en-US" altLang="zh-CN" dirty="0"/>
              <a:t>Metrics to measures the dataset quality</a:t>
            </a:r>
          </a:p>
          <a:p>
            <a:pPr marL="537210" lvl="1" indent="0">
              <a:buNone/>
            </a:pPr>
            <a:endParaRPr kumimoji="1" lang="en-US" altLang="zh-CN" dirty="0"/>
          </a:p>
          <a:p>
            <a:pPr marL="537210" lvl="1" indent="0">
              <a:buNone/>
            </a:pPr>
            <a:endParaRPr kumimoji="1" lang="en-US" altLang="zh-CN" dirty="0"/>
          </a:p>
          <a:p>
            <a:endParaRPr kumimoji="1" lang="zh-CN" altLang="en-US" dirty="0"/>
          </a:p>
        </p:txBody>
      </p:sp>
      <p:sp>
        <p:nvSpPr>
          <p:cNvPr id="3" name="标题 2">
            <a:extLst>
              <a:ext uri="{FF2B5EF4-FFF2-40B4-BE49-F238E27FC236}">
                <a16:creationId xmlns:a16="http://schemas.microsoft.com/office/drawing/2014/main" id="{6FD7BDF2-42FB-3E99-F6F8-B8F12A25104F}"/>
              </a:ext>
            </a:extLst>
          </p:cNvPr>
          <p:cNvSpPr>
            <a:spLocks noGrp="1"/>
          </p:cNvSpPr>
          <p:nvPr>
            <p:ph type="title"/>
          </p:nvPr>
        </p:nvSpPr>
        <p:spPr/>
        <p:txBody>
          <a:bodyPr/>
          <a:lstStyle/>
          <a:p>
            <a:r>
              <a:rPr kumimoji="1" lang="en-US" altLang="zh-CN" dirty="0"/>
              <a:t>Lessons &amp; Future Work</a:t>
            </a:r>
            <a:endParaRPr kumimoji="1" lang="zh-CN" altLang="en-US" dirty="0"/>
          </a:p>
        </p:txBody>
      </p:sp>
      <p:pic>
        <p:nvPicPr>
          <p:cNvPr id="6" name="图片 5">
            <a:extLst>
              <a:ext uri="{FF2B5EF4-FFF2-40B4-BE49-F238E27FC236}">
                <a16:creationId xmlns:a16="http://schemas.microsoft.com/office/drawing/2014/main" id="{6C09ACA1-2690-08D6-4632-3F3C6ED7A967}"/>
              </a:ext>
            </a:extLst>
          </p:cNvPr>
          <p:cNvPicPr>
            <a:picLocks/>
          </p:cNvPicPr>
          <p:nvPr/>
        </p:nvPicPr>
        <p:blipFill>
          <a:blip r:embed="rId3"/>
          <a:stretch>
            <a:fillRect/>
          </a:stretch>
        </p:blipFill>
        <p:spPr>
          <a:xfrm>
            <a:off x="2347243" y="3638873"/>
            <a:ext cx="8245098" cy="4324028"/>
          </a:xfrm>
          <a:prstGeom prst="rect">
            <a:avLst/>
          </a:prstGeom>
        </p:spPr>
      </p:pic>
      <p:sp>
        <p:nvSpPr>
          <p:cNvPr id="8" name="文本框 7">
            <a:extLst>
              <a:ext uri="{FF2B5EF4-FFF2-40B4-BE49-F238E27FC236}">
                <a16:creationId xmlns:a16="http://schemas.microsoft.com/office/drawing/2014/main" id="{32E9CC8B-2678-2A17-CF30-81EBD06AFD20}"/>
              </a:ext>
            </a:extLst>
          </p:cNvPr>
          <p:cNvSpPr txBox="1"/>
          <p:nvPr/>
        </p:nvSpPr>
        <p:spPr>
          <a:xfrm>
            <a:off x="2347243" y="3111289"/>
            <a:ext cx="7388942" cy="446276"/>
          </a:xfrm>
          <a:prstGeom prst="rect">
            <a:avLst/>
          </a:prstGeom>
          <a:noFill/>
        </p:spPr>
        <p:txBody>
          <a:bodyPr wrap="square">
            <a:spAutoFit/>
          </a:bodyPr>
          <a:lstStyle/>
          <a:p>
            <a:pPr lvl="1"/>
            <a:r>
              <a:rPr lang="en-US" altLang="zh-CN" sz="2300" dirty="0">
                <a:latin typeface="Tahoma" panose="020B0604030504040204" pitchFamily="34" charset="0"/>
                <a:ea typeface="Tahoma" panose="020B0604030504040204" pitchFamily="34" charset="0"/>
                <a:cs typeface="Tahoma" panose="020B0604030504040204" pitchFamily="34" charset="0"/>
              </a:rPr>
              <a:t>Rule: </a:t>
            </a:r>
            <a:r>
              <a:rPr lang="en-US" altLang="zh-CN" sz="2300" i="1" dirty="0">
                <a:latin typeface="Tahoma" panose="020B0604030504040204" pitchFamily="34" charset="0"/>
                <a:ea typeface="Tahoma" panose="020B0604030504040204" pitchFamily="34" charset="0"/>
                <a:cs typeface="Tahoma" panose="020B0604030504040204" pitchFamily="34" charset="0"/>
              </a:rPr>
              <a:t>Text</a:t>
            </a:r>
            <a:r>
              <a:rPr lang="en-US" altLang="zh-CN" sz="2300" dirty="0">
                <a:latin typeface="Tahoma" panose="020B0604030504040204" pitchFamily="34" charset="0"/>
                <a:ea typeface="Tahoma" panose="020B0604030504040204" pitchFamily="34" charset="0"/>
                <a:cs typeface="Tahoma" panose="020B0604030504040204" pitchFamily="34" charset="0"/>
              </a:rPr>
              <a:t> view should be on the top of the dashboard.</a:t>
            </a:r>
            <a:endParaRPr kumimoji="1" lang="en-US" altLang="zh-CN" sz="2300" dirty="0">
              <a:latin typeface="Tahoma" panose="020B0604030504040204" pitchFamily="34" charset="0"/>
              <a:ea typeface="Tahoma" panose="020B0604030504040204" pitchFamily="34" charset="0"/>
              <a:cs typeface="Tahoma" panose="020B0604030504040204" pitchFamily="34" charset="0"/>
            </a:endParaRPr>
          </a:p>
        </p:txBody>
      </p:sp>
      <p:sp>
        <p:nvSpPr>
          <p:cNvPr id="9" name="文本框 8">
            <a:extLst>
              <a:ext uri="{FF2B5EF4-FFF2-40B4-BE49-F238E27FC236}">
                <a16:creationId xmlns:a16="http://schemas.microsoft.com/office/drawing/2014/main" id="{EFC7D2E2-AB1A-4AC2-417C-DBEAEE1B0071}"/>
              </a:ext>
            </a:extLst>
          </p:cNvPr>
          <p:cNvSpPr txBox="1"/>
          <p:nvPr/>
        </p:nvSpPr>
        <p:spPr>
          <a:xfrm>
            <a:off x="13815391" y="7795283"/>
            <a:ext cx="815009" cy="400110"/>
          </a:xfrm>
          <a:prstGeom prst="rect">
            <a:avLst/>
          </a:prstGeom>
          <a:noFill/>
        </p:spPr>
        <p:txBody>
          <a:bodyPr wrap="square" rtlCol="0">
            <a:spAutoFit/>
          </a:bodyPr>
          <a:lstStyle/>
          <a:p>
            <a:pPr algn="ctr"/>
            <a:r>
              <a:rPr kumimoji="1" lang="en-US" altLang="zh-CN" sz="2000" dirty="0">
                <a:latin typeface="Tahoma" panose="020B0604030504040204" pitchFamily="34" charset="0"/>
                <a:ea typeface="Tahoma" panose="020B0604030504040204" pitchFamily="34" charset="0"/>
                <a:cs typeface="Tahoma" panose="020B0604030504040204" pitchFamily="34" charset="0"/>
              </a:rPr>
              <a:t>26</a:t>
            </a:r>
            <a:endParaRPr kumimoji="1" lang="zh-CN" altLang="en-US" sz="2000" dirty="0">
              <a:latin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125195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B536A57F-35A2-5ECE-3FBB-E2F838F53E1F}"/>
              </a:ext>
            </a:extLst>
          </p:cNvPr>
          <p:cNvSpPr>
            <a:spLocks noGrp="1"/>
          </p:cNvSpPr>
          <p:nvPr>
            <p:ph type="body" idx="1"/>
          </p:nvPr>
        </p:nvSpPr>
        <p:spPr>
          <a:xfrm>
            <a:off x="838199" y="1267515"/>
            <a:ext cx="14352639" cy="6047685"/>
          </a:xfrm>
        </p:spPr>
        <p:txBody>
          <a:bodyPr/>
          <a:lstStyle/>
          <a:p>
            <a:r>
              <a:rPr kumimoji="1" lang="en-US" altLang="zh-CN" dirty="0"/>
              <a:t>Trade-offs between common patterns and personal experience</a:t>
            </a:r>
          </a:p>
          <a:p>
            <a:endParaRPr kumimoji="1" lang="zh-CN" altLang="en-US" dirty="0"/>
          </a:p>
        </p:txBody>
      </p:sp>
      <p:sp>
        <p:nvSpPr>
          <p:cNvPr id="3" name="标题 2">
            <a:extLst>
              <a:ext uri="{FF2B5EF4-FFF2-40B4-BE49-F238E27FC236}">
                <a16:creationId xmlns:a16="http://schemas.microsoft.com/office/drawing/2014/main" id="{2B76FC9B-0D12-773F-1DF3-06C17F17A6C0}"/>
              </a:ext>
            </a:extLst>
          </p:cNvPr>
          <p:cNvSpPr>
            <a:spLocks noGrp="1"/>
          </p:cNvSpPr>
          <p:nvPr>
            <p:ph type="title"/>
          </p:nvPr>
        </p:nvSpPr>
        <p:spPr/>
        <p:txBody>
          <a:bodyPr/>
          <a:lstStyle/>
          <a:p>
            <a:r>
              <a:rPr kumimoji="1" lang="en-US" altLang="zh-CN" dirty="0"/>
              <a:t>Lessons &amp; Future Work</a:t>
            </a:r>
            <a:endParaRPr kumimoji="1" lang="zh-CN" altLang="en-US" dirty="0"/>
          </a:p>
        </p:txBody>
      </p:sp>
      <p:sp>
        <p:nvSpPr>
          <p:cNvPr id="4" name="文本框 3">
            <a:extLst>
              <a:ext uri="{FF2B5EF4-FFF2-40B4-BE49-F238E27FC236}">
                <a16:creationId xmlns:a16="http://schemas.microsoft.com/office/drawing/2014/main" id="{233E37BE-C045-C6D0-982B-72EC88E7989E}"/>
              </a:ext>
            </a:extLst>
          </p:cNvPr>
          <p:cNvSpPr txBox="1"/>
          <p:nvPr/>
        </p:nvSpPr>
        <p:spPr>
          <a:xfrm>
            <a:off x="838199" y="2802237"/>
            <a:ext cx="6385943" cy="1154162"/>
          </a:xfrm>
          <a:prstGeom prst="rect">
            <a:avLst/>
          </a:prstGeom>
          <a:noFill/>
        </p:spPr>
        <p:txBody>
          <a:bodyPr wrap="square">
            <a:spAutoFit/>
          </a:bodyPr>
          <a:lstStyle/>
          <a:p>
            <a:r>
              <a:rPr lang="en-US" altLang="zh-CN" sz="2300" i="1" dirty="0">
                <a:latin typeface="Tahoma" panose="020B0604030504040204" pitchFamily="34" charset="0"/>
                <a:ea typeface="Tahoma" panose="020B0604030504040204" pitchFamily="34" charset="0"/>
                <a:cs typeface="Tahoma" panose="020B0604030504040204" pitchFamily="34" charset="0"/>
              </a:rPr>
              <a:t>Expert1: used </a:t>
            </a:r>
            <a:r>
              <a:rPr lang="en-US" altLang="zh-CN" sz="2300" b="1" i="1" dirty="0">
                <a:solidFill>
                  <a:srgbClr val="C00000"/>
                </a:solidFill>
                <a:latin typeface="Tahoma" panose="020B0604030504040204" pitchFamily="34" charset="0"/>
                <a:ea typeface="Tahoma" panose="020B0604030504040204" pitchFamily="34" charset="0"/>
                <a:cs typeface="Tahoma" panose="020B0604030504040204" pitchFamily="34" charset="0"/>
              </a:rPr>
              <a:t>scatterplots</a:t>
            </a:r>
            <a:r>
              <a:rPr lang="en-US" altLang="zh-CN" sz="2300" i="1" dirty="0">
                <a:latin typeface="Tahoma" panose="020B0604030504040204" pitchFamily="34" charset="0"/>
                <a:ea typeface="Tahoma" panose="020B0604030504040204" pitchFamily="34" charset="0"/>
                <a:cs typeface="Tahoma" panose="020B0604030504040204" pitchFamily="34" charset="0"/>
              </a:rPr>
              <a:t> to show </a:t>
            </a:r>
            <a:r>
              <a:rPr lang="en-US" altLang="zh-CN" sz="2300" b="1" i="1" dirty="0">
                <a:solidFill>
                  <a:srgbClr val="C00000"/>
                </a:solidFill>
                <a:latin typeface="Tahoma" panose="020B0604030504040204" pitchFamily="34" charset="0"/>
                <a:ea typeface="Tahoma" panose="020B0604030504040204" pitchFamily="34" charset="0"/>
                <a:cs typeface="Tahoma" panose="020B0604030504040204" pitchFamily="34" charset="0"/>
              </a:rPr>
              <a:t>specific details </a:t>
            </a:r>
            <a:r>
              <a:rPr lang="en-US" altLang="zh-CN" sz="2300" i="1" dirty="0">
                <a:latin typeface="Tahoma" panose="020B0604030504040204" pitchFamily="34" charset="0"/>
                <a:ea typeface="Tahoma" panose="020B0604030504040204" pitchFamily="34" charset="0"/>
                <a:cs typeface="Tahoma" panose="020B0604030504040204" pitchFamily="34" charset="0"/>
                <a:sym typeface="Wingdings" pitchFamily="2" charset="2"/>
              </a:rPr>
              <a:t> right </a:t>
            </a:r>
            <a:r>
              <a:rPr lang="en-US" altLang="zh-CN" sz="2300" dirty="0">
                <a:latin typeface="Tahoma" panose="020B0604030504040204" pitchFamily="34" charset="0"/>
                <a:ea typeface="Tahoma" panose="020B0604030504040204" pitchFamily="34" charset="0"/>
                <a:cs typeface="Tahoma" panose="020B0604030504040204" pitchFamily="34" charset="0"/>
                <a:sym typeface="Wingdings" pitchFamily="2" charset="2"/>
              </a:rPr>
              <a:t>(rating: 6)</a:t>
            </a:r>
            <a:endParaRPr lang="en-US" altLang="zh-CN" sz="2300" dirty="0">
              <a:latin typeface="Tahoma" panose="020B0604030504040204" pitchFamily="34" charset="0"/>
              <a:ea typeface="Tahoma" panose="020B0604030504040204" pitchFamily="34" charset="0"/>
              <a:cs typeface="Tahoma" panose="020B0604030504040204" pitchFamily="34" charset="0"/>
            </a:endParaRPr>
          </a:p>
          <a:p>
            <a:endParaRPr lang="en-US" altLang="zh-CN" sz="2300" dirty="0">
              <a:latin typeface="Tahoma" panose="020B0604030504040204" pitchFamily="34" charset="0"/>
              <a:ea typeface="Tahoma" panose="020B0604030504040204" pitchFamily="34" charset="0"/>
              <a:cs typeface="Tahoma" panose="020B0604030504040204" pitchFamily="34" charset="0"/>
            </a:endParaRPr>
          </a:p>
        </p:txBody>
      </p:sp>
      <p:sp>
        <p:nvSpPr>
          <p:cNvPr id="5" name="文本框 4">
            <a:extLst>
              <a:ext uri="{FF2B5EF4-FFF2-40B4-BE49-F238E27FC236}">
                <a16:creationId xmlns:a16="http://schemas.microsoft.com/office/drawing/2014/main" id="{091EB9E6-5DAA-C282-31ED-9EABF786C99A}"/>
              </a:ext>
            </a:extLst>
          </p:cNvPr>
          <p:cNvSpPr txBox="1"/>
          <p:nvPr/>
        </p:nvSpPr>
        <p:spPr>
          <a:xfrm>
            <a:off x="7406257" y="2781242"/>
            <a:ext cx="6385943" cy="800219"/>
          </a:xfrm>
          <a:prstGeom prst="rect">
            <a:avLst/>
          </a:prstGeom>
          <a:noFill/>
        </p:spPr>
        <p:txBody>
          <a:bodyPr wrap="square">
            <a:spAutoFit/>
          </a:bodyPr>
          <a:lstStyle/>
          <a:p>
            <a:r>
              <a:rPr lang="en-US" altLang="zh-CN" sz="2300" i="1" dirty="0">
                <a:latin typeface="Tahoma" panose="020B0604030504040204" pitchFamily="34" charset="0"/>
                <a:ea typeface="Tahoma" panose="020B0604030504040204" pitchFamily="34" charset="0"/>
                <a:cs typeface="Tahoma" panose="020B0604030504040204" pitchFamily="34" charset="0"/>
              </a:rPr>
              <a:t>Expert2: used </a:t>
            </a:r>
            <a:r>
              <a:rPr lang="en-US" altLang="zh-CN" sz="2300" b="1" i="1" dirty="0">
                <a:solidFill>
                  <a:srgbClr val="C00000"/>
                </a:solidFill>
                <a:latin typeface="Tahoma" panose="020B0604030504040204" pitchFamily="34" charset="0"/>
                <a:ea typeface="Tahoma" panose="020B0604030504040204" pitchFamily="34" charset="0"/>
                <a:cs typeface="Tahoma" panose="020B0604030504040204" pitchFamily="34" charset="0"/>
              </a:rPr>
              <a:t>scatterplots  </a:t>
            </a:r>
            <a:r>
              <a:rPr lang="en-US" altLang="zh-CN" sz="2300" i="1" dirty="0">
                <a:latin typeface="Tahoma" panose="020B0604030504040204" pitchFamily="34" charset="0"/>
                <a:ea typeface="Tahoma" panose="020B0604030504040204" pitchFamily="34" charset="0"/>
                <a:cs typeface="Tahoma" panose="020B0604030504040204" pitchFamily="34" charset="0"/>
              </a:rPr>
              <a:t>to</a:t>
            </a:r>
            <a:r>
              <a:rPr lang="en-US" altLang="zh-CN" sz="2300" b="1" i="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altLang="zh-CN" sz="2300" i="1" dirty="0">
                <a:latin typeface="Tahoma" panose="020B0604030504040204" pitchFamily="34" charset="0"/>
                <a:ea typeface="Tahoma" panose="020B0604030504040204" pitchFamily="34" charset="0"/>
                <a:cs typeface="Tahoma" panose="020B0604030504040204" pitchFamily="34" charset="0"/>
              </a:rPr>
              <a:t>show T-SNE  results as an</a:t>
            </a:r>
            <a:r>
              <a:rPr lang="en-US" altLang="zh-CN" sz="2300" dirty="0">
                <a:latin typeface="Tahoma" panose="020B0604030504040204" pitchFamily="34" charset="0"/>
                <a:ea typeface="Tahoma" panose="020B0604030504040204" pitchFamily="34" charset="0"/>
                <a:cs typeface="Tahoma" panose="020B0604030504040204" pitchFamily="34" charset="0"/>
              </a:rPr>
              <a:t> </a:t>
            </a:r>
            <a:r>
              <a:rPr lang="en-US" altLang="zh-CN" sz="2300" b="1" i="1" dirty="0">
                <a:solidFill>
                  <a:srgbClr val="C00000"/>
                </a:solidFill>
                <a:latin typeface="Tahoma" panose="020B0604030504040204" pitchFamily="34" charset="0"/>
                <a:ea typeface="Tahoma" panose="020B0604030504040204" pitchFamily="34" charset="0"/>
                <a:cs typeface="Tahoma" panose="020B0604030504040204" pitchFamily="34" charset="0"/>
              </a:rPr>
              <a:t>overview  </a:t>
            </a:r>
            <a:r>
              <a:rPr lang="en-US" altLang="zh-CN" sz="2300" i="1" dirty="0">
                <a:latin typeface="Tahoma" panose="020B0604030504040204" pitchFamily="34" charset="0"/>
                <a:ea typeface="Tahoma" panose="020B0604030504040204" pitchFamily="34" charset="0"/>
                <a:cs typeface="Tahoma" panose="020B0604030504040204" pitchFamily="34" charset="0"/>
                <a:sym typeface="Wingdings" pitchFamily="2" charset="2"/>
              </a:rPr>
              <a:t> left </a:t>
            </a:r>
            <a:r>
              <a:rPr lang="en-US" altLang="zh-CN" sz="2300" i="1" dirty="0">
                <a:latin typeface="Tahoma" panose="020B0604030504040204" pitchFamily="34" charset="0"/>
                <a:ea typeface="Tahoma" panose="020B0604030504040204" pitchFamily="34" charset="0"/>
                <a:cs typeface="Tahoma" panose="020B0604030504040204" pitchFamily="34" charset="0"/>
              </a:rPr>
              <a:t>or top </a:t>
            </a:r>
            <a:r>
              <a:rPr lang="en-US" altLang="zh-CN" sz="2300" dirty="0">
                <a:latin typeface="Tahoma" panose="020B0604030504040204" pitchFamily="34" charset="0"/>
                <a:ea typeface="Tahoma" panose="020B0604030504040204" pitchFamily="34" charset="0"/>
                <a:cs typeface="Tahoma" panose="020B0604030504040204" pitchFamily="34" charset="0"/>
              </a:rPr>
              <a:t>(rating:2)</a:t>
            </a:r>
          </a:p>
        </p:txBody>
      </p:sp>
      <p:pic>
        <p:nvPicPr>
          <p:cNvPr id="2050" name="Picture 2">
            <a:extLst>
              <a:ext uri="{FF2B5EF4-FFF2-40B4-BE49-F238E27FC236}">
                <a16:creationId xmlns:a16="http://schemas.microsoft.com/office/drawing/2014/main" id="{92AD4329-8B5B-43A3-6F5C-2C25D9EBBD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7701" y="3541934"/>
            <a:ext cx="6304926" cy="3561204"/>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a:extLst>
              <a:ext uri="{FF2B5EF4-FFF2-40B4-BE49-F238E27FC236}">
                <a16:creationId xmlns:a16="http://schemas.microsoft.com/office/drawing/2014/main" id="{EEF95D8F-7625-015E-3444-19FF14E4FFE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15200" y="3541934"/>
            <a:ext cx="7011612" cy="3496676"/>
          </a:xfrm>
          <a:prstGeom prst="rect">
            <a:avLst/>
          </a:prstGeom>
          <a:noFill/>
          <a:extLst>
            <a:ext uri="{909E8E84-426E-40DD-AFC4-6F175D3DCCD1}">
              <a14:hiddenFill xmlns:a14="http://schemas.microsoft.com/office/drawing/2010/main">
                <a:solidFill>
                  <a:srgbClr val="FFFFFF"/>
                </a:solidFill>
              </a14:hiddenFill>
            </a:ext>
          </a:extLst>
        </p:spPr>
      </p:pic>
      <p:sp>
        <p:nvSpPr>
          <p:cNvPr id="7" name="矩形 6">
            <a:extLst>
              <a:ext uri="{FF2B5EF4-FFF2-40B4-BE49-F238E27FC236}">
                <a16:creationId xmlns:a16="http://schemas.microsoft.com/office/drawing/2014/main" id="{89C28962-2519-7379-AA85-A63F1C4C7AAC}"/>
              </a:ext>
            </a:extLst>
          </p:cNvPr>
          <p:cNvSpPr/>
          <p:nvPr/>
        </p:nvSpPr>
        <p:spPr>
          <a:xfrm>
            <a:off x="5342159" y="5361081"/>
            <a:ext cx="1720428" cy="1758875"/>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8" name="矩形 7">
            <a:extLst>
              <a:ext uri="{FF2B5EF4-FFF2-40B4-BE49-F238E27FC236}">
                <a16:creationId xmlns:a16="http://schemas.microsoft.com/office/drawing/2014/main" id="{081EDD70-365D-BC2E-AE98-D1FEA61DA5F8}"/>
              </a:ext>
            </a:extLst>
          </p:cNvPr>
          <p:cNvSpPr/>
          <p:nvPr/>
        </p:nvSpPr>
        <p:spPr>
          <a:xfrm>
            <a:off x="7315200" y="3541934"/>
            <a:ext cx="1871155" cy="1435690"/>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0" name="文本框 9">
            <a:extLst>
              <a:ext uri="{FF2B5EF4-FFF2-40B4-BE49-F238E27FC236}">
                <a16:creationId xmlns:a16="http://schemas.microsoft.com/office/drawing/2014/main" id="{865BE0EE-84D2-20AA-1ACD-CDE68526C995}"/>
              </a:ext>
            </a:extLst>
          </p:cNvPr>
          <p:cNvSpPr txBox="1"/>
          <p:nvPr/>
        </p:nvSpPr>
        <p:spPr>
          <a:xfrm>
            <a:off x="10621297" y="7170039"/>
            <a:ext cx="3561953" cy="307777"/>
          </a:xfrm>
          <a:prstGeom prst="rect">
            <a:avLst/>
          </a:prstGeom>
          <a:noFill/>
        </p:spPr>
        <p:txBody>
          <a:bodyPr wrap="square">
            <a:spAutoFit/>
          </a:bodyPr>
          <a:lstStyle/>
          <a:p>
            <a:r>
              <a:rPr lang="en-US" altLang="zh-CN" i="1" dirty="0">
                <a:latin typeface="Tahoma" panose="020B0604030504040204" pitchFamily="34" charset="0"/>
                <a:ea typeface="Tahoma" panose="020B0604030504040204" pitchFamily="34" charset="0"/>
                <a:cs typeface="Tahoma" panose="020B0604030504040204" pitchFamily="34" charset="0"/>
              </a:rPr>
              <a:t>Xuanwu Yue et. al, </a:t>
            </a:r>
            <a:r>
              <a:rPr lang="en-US" altLang="zh-CN" i="1" dirty="0" err="1">
                <a:latin typeface="Tahoma" panose="020B0604030504040204" pitchFamily="34" charset="0"/>
                <a:ea typeface="Tahoma" panose="020B0604030504040204" pitchFamily="34" charset="0"/>
                <a:cs typeface="Tahoma" panose="020B0604030504040204" pitchFamily="34" charset="0"/>
              </a:rPr>
              <a:t>sPortfolio</a:t>
            </a:r>
            <a:r>
              <a:rPr lang="en-US" altLang="zh-CN" i="1" dirty="0">
                <a:latin typeface="Tahoma" panose="020B0604030504040204" pitchFamily="34" charset="0"/>
                <a:ea typeface="Tahoma" panose="020B0604030504040204" pitchFamily="34" charset="0"/>
                <a:cs typeface="Tahoma" panose="020B0604030504040204" pitchFamily="34" charset="0"/>
              </a:rPr>
              <a:t>, TVCG 2019</a:t>
            </a:r>
            <a:endParaRPr lang="en-US" altLang="zh-CN" dirty="0">
              <a:latin typeface="Tahoma" panose="020B0604030504040204" pitchFamily="34" charset="0"/>
              <a:ea typeface="Tahoma" panose="020B0604030504040204" pitchFamily="34" charset="0"/>
              <a:cs typeface="Tahoma" panose="020B0604030504040204" pitchFamily="34" charset="0"/>
            </a:endParaRPr>
          </a:p>
        </p:txBody>
      </p:sp>
      <p:sp>
        <p:nvSpPr>
          <p:cNvPr id="11" name="文本框 10">
            <a:extLst>
              <a:ext uri="{FF2B5EF4-FFF2-40B4-BE49-F238E27FC236}">
                <a16:creationId xmlns:a16="http://schemas.microsoft.com/office/drawing/2014/main" id="{34ED0C61-F52E-9CE3-C231-1D7E66C1BD1B}"/>
              </a:ext>
            </a:extLst>
          </p:cNvPr>
          <p:cNvSpPr txBox="1"/>
          <p:nvPr/>
        </p:nvSpPr>
        <p:spPr>
          <a:xfrm>
            <a:off x="4177037" y="7126227"/>
            <a:ext cx="3138163" cy="307777"/>
          </a:xfrm>
          <a:prstGeom prst="rect">
            <a:avLst/>
          </a:prstGeom>
          <a:noFill/>
        </p:spPr>
        <p:txBody>
          <a:bodyPr wrap="square">
            <a:spAutoFit/>
          </a:bodyPr>
          <a:lstStyle/>
          <a:p>
            <a:r>
              <a:rPr lang="en-US" altLang="zh-CN" i="1" dirty="0" err="1">
                <a:latin typeface="Tahoma" panose="020B0604030504040204" pitchFamily="34" charset="0"/>
                <a:ea typeface="Tahoma" panose="020B0604030504040204" pitchFamily="34" charset="0"/>
                <a:cs typeface="Tahoma" panose="020B0604030504040204" pitchFamily="34" charset="0"/>
              </a:rPr>
              <a:t>Qiaomu</a:t>
            </a:r>
            <a:r>
              <a:rPr lang="en-US" altLang="zh-CN" i="1" dirty="0">
                <a:latin typeface="Tahoma" panose="020B0604030504040204" pitchFamily="34" charset="0"/>
                <a:ea typeface="Tahoma" panose="020B0604030504040204" pitchFamily="34" charset="0"/>
                <a:cs typeface="Tahoma" panose="020B0604030504040204" pitchFamily="34" charset="0"/>
              </a:rPr>
              <a:t> Shen et. al, </a:t>
            </a:r>
            <a:r>
              <a:rPr lang="en-US" altLang="zh-CN" i="1" dirty="0" err="1">
                <a:latin typeface="Tahoma" panose="020B0604030504040204" pitchFamily="34" charset="0"/>
                <a:ea typeface="Tahoma" panose="020B0604030504040204" pitchFamily="34" charset="0"/>
                <a:cs typeface="Tahoma" panose="020B0604030504040204" pitchFamily="34" charset="0"/>
              </a:rPr>
              <a:t>PacificVis</a:t>
            </a:r>
            <a:r>
              <a:rPr lang="en-US" altLang="zh-CN" i="1" dirty="0">
                <a:latin typeface="Tahoma" panose="020B0604030504040204" pitchFamily="34" charset="0"/>
                <a:ea typeface="Tahoma" panose="020B0604030504040204" pitchFamily="34" charset="0"/>
                <a:cs typeface="Tahoma" panose="020B0604030504040204" pitchFamily="34" charset="0"/>
              </a:rPr>
              <a:t> 2020</a:t>
            </a:r>
            <a:endParaRPr lang="en-US" altLang="zh-CN" dirty="0">
              <a:latin typeface="Tahoma" panose="020B0604030504040204" pitchFamily="34" charset="0"/>
              <a:ea typeface="Tahoma" panose="020B0604030504040204" pitchFamily="34" charset="0"/>
              <a:cs typeface="Tahoma" panose="020B0604030504040204" pitchFamily="34" charset="0"/>
            </a:endParaRPr>
          </a:p>
        </p:txBody>
      </p:sp>
      <p:sp>
        <p:nvSpPr>
          <p:cNvPr id="14" name="文本框 13">
            <a:extLst>
              <a:ext uri="{FF2B5EF4-FFF2-40B4-BE49-F238E27FC236}">
                <a16:creationId xmlns:a16="http://schemas.microsoft.com/office/drawing/2014/main" id="{D3DD783D-B1F5-E983-9831-CEF2A3AB03E5}"/>
              </a:ext>
            </a:extLst>
          </p:cNvPr>
          <p:cNvSpPr txBox="1"/>
          <p:nvPr/>
        </p:nvSpPr>
        <p:spPr>
          <a:xfrm>
            <a:off x="926351" y="2169995"/>
            <a:ext cx="10552044" cy="492443"/>
          </a:xfrm>
          <a:prstGeom prst="rect">
            <a:avLst/>
          </a:prstGeom>
          <a:noFill/>
        </p:spPr>
        <p:txBody>
          <a:bodyPr wrap="square">
            <a:spAutoFit/>
          </a:bodyPr>
          <a:lstStyle/>
          <a:p>
            <a:pPr lvl="1"/>
            <a:r>
              <a:rPr lang="en-US" altLang="zh-CN" sz="2600" dirty="0">
                <a:latin typeface="Tahoma" panose="020B0604030504040204" pitchFamily="34" charset="0"/>
                <a:ea typeface="Tahoma" panose="020B0604030504040204" pitchFamily="34" charset="0"/>
                <a:cs typeface="Tahoma" panose="020B0604030504040204" pitchFamily="34" charset="0"/>
              </a:rPr>
              <a:t>Rule: </a:t>
            </a:r>
            <a:r>
              <a:rPr lang="en-US" altLang="zh-CN" sz="2600" i="1" dirty="0">
                <a:latin typeface="Tahoma" panose="020B0604030504040204" pitchFamily="34" charset="0"/>
                <a:ea typeface="Tahoma" panose="020B0604030504040204" pitchFamily="34" charset="0"/>
                <a:cs typeface="Tahoma" panose="020B0604030504040204" pitchFamily="34" charset="0"/>
              </a:rPr>
              <a:t>Scatterplot should be on the right-most </a:t>
            </a:r>
            <a:r>
              <a:rPr lang="en-US" altLang="zh-CN" sz="2600" dirty="0">
                <a:latin typeface="Tahoma" panose="020B0604030504040204" pitchFamily="34" charset="0"/>
                <a:ea typeface="Tahoma" panose="020B0604030504040204" pitchFamily="34" charset="0"/>
                <a:cs typeface="Tahoma" panose="020B0604030504040204" pitchFamily="34" charset="0"/>
              </a:rPr>
              <a:t>(</a:t>
            </a:r>
            <a:r>
              <a:rPr kumimoji="1" lang="en-US" altLang="zh-CN" sz="2600" dirty="0">
                <a:latin typeface="Tahoma" panose="020B0604030504040204" pitchFamily="34" charset="0"/>
                <a:ea typeface="Tahoma" panose="020B0604030504040204" pitchFamily="34" charset="0"/>
                <a:cs typeface="Tahoma" panose="020B0604030504040204" pitchFamily="34" charset="0"/>
              </a:rPr>
              <a:t>3.5 </a:t>
            </a:r>
            <a:r>
              <a:rPr lang="zh-CN" altLang="en-US" sz="2600" b="0" i="0" u="none" strike="noStrike" dirty="0">
                <a:solidFill>
                  <a:srgbClr val="4D5156"/>
                </a:solidFill>
                <a:effectLst/>
                <a:latin typeface="Tahoma" panose="020B0604030504040204" pitchFamily="34" charset="0"/>
                <a:cs typeface="Tahoma" panose="020B0604030504040204" pitchFamily="34" charset="0"/>
              </a:rPr>
              <a:t> </a:t>
            </a:r>
            <a:r>
              <a:rPr lang="en-US" altLang="zh-CN" sz="2600" b="0" i="0" u="none" strike="noStrike" dirty="0">
                <a:solidFill>
                  <a:srgbClr val="4D5156"/>
                </a:solidFill>
                <a:effectLst/>
                <a:latin typeface="Tahoma" panose="020B0604030504040204" pitchFamily="34" charset="0"/>
                <a:ea typeface="Tahoma" panose="020B0604030504040204" pitchFamily="34" charset="0"/>
                <a:cs typeface="Tahoma" panose="020B0604030504040204" pitchFamily="34" charset="0"/>
              </a:rPr>
              <a:t>± </a:t>
            </a:r>
            <a:r>
              <a:rPr kumimoji="1" lang="zh-CN" altLang="en-US" sz="2600" dirty="0">
                <a:latin typeface="Tahoma" panose="020B0604030504040204" pitchFamily="34" charset="0"/>
                <a:cs typeface="Tahoma" panose="020B0604030504040204" pitchFamily="34" charset="0"/>
              </a:rPr>
              <a:t> </a:t>
            </a:r>
            <a:r>
              <a:rPr kumimoji="1" lang="en-US" altLang="zh-CN" sz="2600" dirty="0">
                <a:latin typeface="Tahoma" panose="020B0604030504040204" pitchFamily="34" charset="0"/>
                <a:ea typeface="Tahoma" panose="020B0604030504040204" pitchFamily="34" charset="0"/>
                <a:cs typeface="Tahoma" panose="020B0604030504040204" pitchFamily="34" charset="0"/>
              </a:rPr>
              <a:t>3</a:t>
            </a:r>
            <a:r>
              <a:rPr lang="en-US" altLang="zh-CN" sz="2600" dirty="0">
                <a:latin typeface="Tahoma" panose="020B0604030504040204" pitchFamily="34" charset="0"/>
                <a:ea typeface="Tahoma" panose="020B0604030504040204" pitchFamily="34" charset="0"/>
                <a:cs typeface="Tahoma" panose="020B0604030504040204" pitchFamily="34" charset="0"/>
              </a:rPr>
              <a:t>)</a:t>
            </a:r>
          </a:p>
        </p:txBody>
      </p:sp>
      <p:sp>
        <p:nvSpPr>
          <p:cNvPr id="15" name="文本框 14">
            <a:extLst>
              <a:ext uri="{FF2B5EF4-FFF2-40B4-BE49-F238E27FC236}">
                <a16:creationId xmlns:a16="http://schemas.microsoft.com/office/drawing/2014/main" id="{17CD1F46-B3DF-A465-B83E-068C512BC129}"/>
              </a:ext>
            </a:extLst>
          </p:cNvPr>
          <p:cNvSpPr txBox="1"/>
          <p:nvPr/>
        </p:nvSpPr>
        <p:spPr>
          <a:xfrm>
            <a:off x="13815391" y="7795283"/>
            <a:ext cx="815009" cy="400110"/>
          </a:xfrm>
          <a:prstGeom prst="rect">
            <a:avLst/>
          </a:prstGeom>
          <a:noFill/>
        </p:spPr>
        <p:txBody>
          <a:bodyPr wrap="square" rtlCol="0">
            <a:spAutoFit/>
          </a:bodyPr>
          <a:lstStyle/>
          <a:p>
            <a:pPr algn="ctr"/>
            <a:r>
              <a:rPr kumimoji="1" lang="en-US" altLang="zh-CN" sz="2000" dirty="0">
                <a:latin typeface="Tahoma" panose="020B0604030504040204" pitchFamily="34" charset="0"/>
                <a:ea typeface="Tahoma" panose="020B0604030504040204" pitchFamily="34" charset="0"/>
                <a:cs typeface="Tahoma" panose="020B0604030504040204" pitchFamily="34" charset="0"/>
              </a:rPr>
              <a:t>27</a:t>
            </a:r>
            <a:endParaRPr kumimoji="1" lang="zh-CN" altLang="en-US" sz="2000" dirty="0">
              <a:latin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011299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5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05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animBg="1"/>
      <p:bldP spid="8" grpId="0" animBg="1"/>
      <p:bldP spid="10" grpId="0"/>
      <p:bldP spid="11" grpId="0"/>
      <p:bldP spid="1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E7B6B5F3-3FBB-E90F-3076-EF787A2467BC}"/>
              </a:ext>
            </a:extLst>
          </p:cNvPr>
          <p:cNvSpPr>
            <a:spLocks noGrp="1"/>
          </p:cNvSpPr>
          <p:nvPr>
            <p:ph type="title"/>
          </p:nvPr>
        </p:nvSpPr>
        <p:spPr/>
        <p:txBody>
          <a:bodyPr>
            <a:normAutofit fontScale="90000"/>
          </a:bodyPr>
          <a:lstStyle/>
          <a:p>
            <a:r>
              <a:rPr kumimoji="1" lang="en-US" altLang="zh-CN" dirty="0" err="1"/>
              <a:t>DMiner</a:t>
            </a:r>
            <a:r>
              <a:rPr kumimoji="1" lang="en-US" altLang="zh-CN" dirty="0"/>
              <a:t>: Dashboard Design Mining and Recommendation</a:t>
            </a:r>
            <a:endParaRPr kumimoji="1" lang="zh-CN" altLang="en-US" dirty="0"/>
          </a:p>
        </p:txBody>
      </p:sp>
      <p:sp>
        <p:nvSpPr>
          <p:cNvPr id="16" name="文本占位符 15">
            <a:extLst>
              <a:ext uri="{FF2B5EF4-FFF2-40B4-BE49-F238E27FC236}">
                <a16:creationId xmlns:a16="http://schemas.microsoft.com/office/drawing/2014/main" id="{D1B6C695-E6EE-1EE5-0FF4-34AFB4B02D59}"/>
              </a:ext>
            </a:extLst>
          </p:cNvPr>
          <p:cNvSpPr>
            <a:spLocks noGrp="1"/>
          </p:cNvSpPr>
          <p:nvPr>
            <p:ph type="body" idx="1"/>
          </p:nvPr>
        </p:nvSpPr>
        <p:spPr/>
        <p:txBody>
          <a:bodyPr/>
          <a:lstStyle/>
          <a:p>
            <a:endParaRPr lang="zh-CN" altLang="en-US" dirty="0"/>
          </a:p>
        </p:txBody>
      </p:sp>
      <p:pic>
        <p:nvPicPr>
          <p:cNvPr id="17" name="图片 16">
            <a:extLst>
              <a:ext uri="{FF2B5EF4-FFF2-40B4-BE49-F238E27FC236}">
                <a16:creationId xmlns:a16="http://schemas.microsoft.com/office/drawing/2014/main" id="{75E821AD-B3D7-A79F-77BC-0D1740C379C6}"/>
              </a:ext>
            </a:extLst>
          </p:cNvPr>
          <p:cNvPicPr>
            <a:picLocks noChangeAspect="1"/>
          </p:cNvPicPr>
          <p:nvPr/>
        </p:nvPicPr>
        <p:blipFill>
          <a:blip r:embed="rId3"/>
          <a:stretch>
            <a:fillRect/>
          </a:stretch>
        </p:blipFill>
        <p:spPr>
          <a:xfrm>
            <a:off x="664555" y="1134234"/>
            <a:ext cx="13301289" cy="3750476"/>
          </a:xfrm>
          <a:prstGeom prst="rect">
            <a:avLst/>
          </a:prstGeom>
        </p:spPr>
      </p:pic>
      <p:sp>
        <p:nvSpPr>
          <p:cNvPr id="19" name="文本框 18">
            <a:extLst>
              <a:ext uri="{FF2B5EF4-FFF2-40B4-BE49-F238E27FC236}">
                <a16:creationId xmlns:a16="http://schemas.microsoft.com/office/drawing/2014/main" id="{5FCB74C6-AF9D-C3A7-F1B0-89183F6428E0}"/>
              </a:ext>
            </a:extLst>
          </p:cNvPr>
          <p:cNvSpPr txBox="1"/>
          <p:nvPr/>
        </p:nvSpPr>
        <p:spPr>
          <a:xfrm>
            <a:off x="13815391" y="7795283"/>
            <a:ext cx="815009" cy="400110"/>
          </a:xfrm>
          <a:prstGeom prst="rect">
            <a:avLst/>
          </a:prstGeom>
          <a:noFill/>
        </p:spPr>
        <p:txBody>
          <a:bodyPr wrap="square" rtlCol="0">
            <a:spAutoFit/>
          </a:bodyPr>
          <a:lstStyle/>
          <a:p>
            <a:pPr algn="ctr"/>
            <a:r>
              <a:rPr kumimoji="1" lang="en-US" altLang="zh-CN" sz="2000" dirty="0">
                <a:latin typeface="Tahoma" panose="020B0604030504040204" pitchFamily="34" charset="0"/>
                <a:ea typeface="Tahoma" panose="020B0604030504040204" pitchFamily="34" charset="0"/>
                <a:cs typeface="Tahoma" panose="020B0604030504040204" pitchFamily="34" charset="0"/>
              </a:rPr>
              <a:t>29</a:t>
            </a:r>
            <a:endParaRPr kumimoji="1" lang="zh-CN" altLang="en-US" sz="2000" dirty="0">
              <a:latin typeface="Tahoma" panose="020B0604030504040204" pitchFamily="34" charset="0"/>
              <a:cs typeface="Tahoma" panose="020B0604030504040204" pitchFamily="34" charset="0"/>
            </a:endParaRPr>
          </a:p>
        </p:txBody>
      </p:sp>
      <p:sp>
        <p:nvSpPr>
          <p:cNvPr id="23" name="标题 1">
            <a:extLst>
              <a:ext uri="{FF2B5EF4-FFF2-40B4-BE49-F238E27FC236}">
                <a16:creationId xmlns:a16="http://schemas.microsoft.com/office/drawing/2014/main" id="{8CD424A1-227A-0FD7-AE25-C5115E400A7A}"/>
              </a:ext>
            </a:extLst>
          </p:cNvPr>
          <p:cNvSpPr txBox="1">
            <a:spLocks/>
          </p:cNvSpPr>
          <p:nvPr/>
        </p:nvSpPr>
        <p:spPr>
          <a:xfrm>
            <a:off x="2144307" y="5154736"/>
            <a:ext cx="2933700" cy="1290166"/>
          </a:xfrm>
          <a:prstGeom prst="rect">
            <a:avLst/>
          </a:prstGeom>
          <a:noFill/>
          <a:ln>
            <a:noFill/>
          </a:ln>
        </p:spPr>
        <p:txBody>
          <a:bodyPr spcFirstLastPara="1" wrap="square" lIns="91425" tIns="45700" rIns="91425" bIns="45700" anchor="b"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8C3800"/>
              </a:buClr>
              <a:buSzPts val="1400"/>
              <a:buFont typeface="Arial"/>
              <a:buNone/>
              <a:defRPr sz="4400" b="0" i="0" u="none" strike="noStrike" cap="none">
                <a:solidFill>
                  <a:srgbClr val="8C3800"/>
                </a:solidFill>
                <a:latin typeface="Tahoma"/>
                <a:ea typeface="Tahoma"/>
                <a:cs typeface="Tahoma"/>
                <a:sym typeface="Tahoma"/>
              </a:defRPr>
            </a:lvl1pPr>
            <a:lvl2pPr marR="0" lvl="1" algn="l" rtl="0">
              <a:lnSpc>
                <a:spcPct val="100000"/>
              </a:lnSpc>
              <a:spcBef>
                <a:spcPts val="0"/>
              </a:spcBef>
              <a:spcAft>
                <a:spcPts val="0"/>
              </a:spcAft>
              <a:buClr>
                <a:srgbClr val="000000"/>
              </a:buClr>
              <a:buSzPts val="1400"/>
              <a:buFont typeface="Arial"/>
              <a:buNone/>
              <a:defRPr sz="4400" b="0" i="0" u="none" strike="noStrike" cap="none">
                <a:solidFill>
                  <a:srgbClr val="D84626"/>
                </a:solidFill>
                <a:latin typeface="Tahoma"/>
                <a:ea typeface="Tahoma"/>
                <a:cs typeface="Tahoma"/>
                <a:sym typeface="Tahoma"/>
              </a:defRPr>
            </a:lvl2pPr>
            <a:lvl3pPr marR="0" lvl="2" algn="l" rtl="0">
              <a:lnSpc>
                <a:spcPct val="100000"/>
              </a:lnSpc>
              <a:spcBef>
                <a:spcPts val="0"/>
              </a:spcBef>
              <a:spcAft>
                <a:spcPts val="0"/>
              </a:spcAft>
              <a:buClr>
                <a:srgbClr val="000000"/>
              </a:buClr>
              <a:buSzPts val="1400"/>
              <a:buFont typeface="Arial"/>
              <a:buNone/>
              <a:defRPr sz="4400" b="0" i="0" u="none" strike="noStrike" cap="none">
                <a:solidFill>
                  <a:srgbClr val="D84626"/>
                </a:solidFill>
                <a:latin typeface="Tahoma"/>
                <a:ea typeface="Tahoma"/>
                <a:cs typeface="Tahoma"/>
                <a:sym typeface="Tahoma"/>
              </a:defRPr>
            </a:lvl3pPr>
            <a:lvl4pPr marR="0" lvl="3" algn="l" rtl="0">
              <a:lnSpc>
                <a:spcPct val="100000"/>
              </a:lnSpc>
              <a:spcBef>
                <a:spcPts val="0"/>
              </a:spcBef>
              <a:spcAft>
                <a:spcPts val="0"/>
              </a:spcAft>
              <a:buClr>
                <a:srgbClr val="000000"/>
              </a:buClr>
              <a:buSzPts val="1400"/>
              <a:buFont typeface="Arial"/>
              <a:buNone/>
              <a:defRPr sz="4400" b="0" i="0" u="none" strike="noStrike" cap="none">
                <a:solidFill>
                  <a:srgbClr val="D84626"/>
                </a:solidFill>
                <a:latin typeface="Tahoma"/>
                <a:ea typeface="Tahoma"/>
                <a:cs typeface="Tahoma"/>
                <a:sym typeface="Tahoma"/>
              </a:defRPr>
            </a:lvl4pPr>
            <a:lvl5pPr marR="0" lvl="4" algn="l" rtl="0">
              <a:lnSpc>
                <a:spcPct val="100000"/>
              </a:lnSpc>
              <a:spcBef>
                <a:spcPts val="0"/>
              </a:spcBef>
              <a:spcAft>
                <a:spcPts val="0"/>
              </a:spcAft>
              <a:buClr>
                <a:srgbClr val="000000"/>
              </a:buClr>
              <a:buSzPts val="1400"/>
              <a:buFont typeface="Arial"/>
              <a:buNone/>
              <a:defRPr sz="4400" b="0" i="0" u="none" strike="noStrike" cap="none">
                <a:solidFill>
                  <a:srgbClr val="D84626"/>
                </a:solidFill>
                <a:latin typeface="Tahoma"/>
                <a:ea typeface="Tahoma"/>
                <a:cs typeface="Tahoma"/>
                <a:sym typeface="Tahoma"/>
              </a:defRPr>
            </a:lvl5pPr>
            <a:lvl6pPr marR="0" lvl="5" algn="l" rtl="0">
              <a:lnSpc>
                <a:spcPct val="100000"/>
              </a:lnSpc>
              <a:spcBef>
                <a:spcPts val="0"/>
              </a:spcBef>
              <a:spcAft>
                <a:spcPts val="0"/>
              </a:spcAft>
              <a:buClr>
                <a:srgbClr val="000000"/>
              </a:buClr>
              <a:buSzPts val="1400"/>
              <a:buFont typeface="Arial"/>
              <a:buNone/>
              <a:defRPr sz="5100" b="0" i="0" u="none" strike="noStrike" cap="none">
                <a:solidFill>
                  <a:srgbClr val="FFC22D"/>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5100" b="0" i="0" u="none" strike="noStrike" cap="none">
                <a:solidFill>
                  <a:srgbClr val="FFC22D"/>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5100" b="0" i="0" u="none" strike="noStrike" cap="none">
                <a:solidFill>
                  <a:srgbClr val="FFC22D"/>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5100" b="0" i="0" u="none" strike="noStrike" cap="none">
                <a:solidFill>
                  <a:srgbClr val="FFC22D"/>
                </a:solidFill>
                <a:latin typeface="Arial"/>
                <a:ea typeface="Arial"/>
                <a:cs typeface="Arial"/>
                <a:sym typeface="Arial"/>
              </a:defRPr>
            </a:lvl9pPr>
          </a:lstStyle>
          <a:p>
            <a:r>
              <a:rPr kumimoji="1" lang="en-US" altLang="zh-CN" dirty="0"/>
              <a:t>Q &amp; A</a:t>
            </a:r>
            <a:endParaRPr kumimoji="1" lang="zh-CN" altLang="en-US" dirty="0"/>
          </a:p>
        </p:txBody>
      </p:sp>
      <p:sp>
        <p:nvSpPr>
          <p:cNvPr id="24" name="副标题 2">
            <a:extLst>
              <a:ext uri="{FF2B5EF4-FFF2-40B4-BE49-F238E27FC236}">
                <a16:creationId xmlns:a16="http://schemas.microsoft.com/office/drawing/2014/main" id="{8742902B-17EC-1F2F-4231-CB83B3E65C89}"/>
              </a:ext>
            </a:extLst>
          </p:cNvPr>
          <p:cNvSpPr txBox="1">
            <a:spLocks/>
          </p:cNvSpPr>
          <p:nvPr/>
        </p:nvSpPr>
        <p:spPr>
          <a:xfrm>
            <a:off x="1991907" y="6513723"/>
            <a:ext cx="2933700" cy="965113"/>
          </a:xfrm>
          <a:prstGeom prst="rect">
            <a:avLst/>
          </a:prstGeom>
          <a:noFill/>
          <a:ln>
            <a:noFill/>
          </a:ln>
        </p:spPr>
        <p:txBody>
          <a:bodyPr spcFirstLastPara="1" wrap="square" lIns="130600" tIns="65300" rIns="130600" bIns="65300" anchor="t" anchorCtr="0">
            <a:noAutofit/>
          </a:bodyPr>
          <a:lstStyle>
            <a:defPPr marR="0" lvl="0" algn="l" rtl="0">
              <a:lnSpc>
                <a:spcPct val="100000"/>
              </a:lnSpc>
              <a:spcBef>
                <a:spcPts val="0"/>
              </a:spcBef>
              <a:spcAft>
                <a:spcPts val="0"/>
              </a:spcAft>
            </a:defPPr>
            <a:lvl1pPr marL="457200" marR="0" lvl="0" indent="-400050" algn="l" rtl="0">
              <a:lnSpc>
                <a:spcPct val="100000"/>
              </a:lnSpc>
              <a:spcBef>
                <a:spcPts val="400"/>
              </a:spcBef>
              <a:spcAft>
                <a:spcPts val="0"/>
              </a:spcAft>
              <a:buClr>
                <a:schemeClr val="accent1"/>
              </a:buClr>
              <a:buSzPts val="2700"/>
              <a:buFont typeface="Tahoma"/>
              <a:buChar char="•"/>
              <a:defRPr sz="3000" b="0" i="0" u="none" strike="noStrike" cap="none">
                <a:solidFill>
                  <a:schemeClr val="dk1"/>
                </a:solidFill>
                <a:latin typeface="Tahoma"/>
                <a:ea typeface="Tahoma"/>
                <a:cs typeface="Tahoma"/>
                <a:sym typeface="Tahoma"/>
              </a:defRPr>
            </a:lvl1pPr>
            <a:lvl2pPr marL="914400" marR="0" lvl="1" indent="-377190" algn="l" rtl="0">
              <a:lnSpc>
                <a:spcPct val="100000"/>
              </a:lnSpc>
              <a:spcBef>
                <a:spcPts val="400"/>
              </a:spcBef>
              <a:spcAft>
                <a:spcPts val="0"/>
              </a:spcAft>
              <a:buClr>
                <a:schemeClr val="accent1"/>
              </a:buClr>
              <a:buSzPts val="2340"/>
              <a:buFont typeface="Tahoma"/>
              <a:buChar char="•"/>
              <a:defRPr sz="2600" b="0" i="0" u="none" strike="noStrike" cap="none">
                <a:solidFill>
                  <a:schemeClr val="dk2"/>
                </a:solidFill>
                <a:latin typeface="Tahoma"/>
                <a:ea typeface="Tahoma"/>
                <a:cs typeface="Tahoma"/>
                <a:sym typeface="Tahoma"/>
              </a:defRPr>
            </a:lvl2pPr>
            <a:lvl3pPr marL="1371600" marR="0" lvl="2" indent="-365760" algn="l" rtl="0">
              <a:lnSpc>
                <a:spcPct val="100000"/>
              </a:lnSpc>
              <a:spcBef>
                <a:spcPts val="400"/>
              </a:spcBef>
              <a:spcAft>
                <a:spcPts val="0"/>
              </a:spcAft>
              <a:buClr>
                <a:schemeClr val="accent1"/>
              </a:buClr>
              <a:buSzPts val="2160"/>
              <a:buFont typeface="Tahoma"/>
              <a:buChar char="•"/>
              <a:defRPr sz="2400" b="0" i="0" u="none" strike="noStrike" cap="none">
                <a:solidFill>
                  <a:schemeClr val="dk2"/>
                </a:solidFill>
                <a:latin typeface="Tahoma"/>
                <a:ea typeface="Tahoma"/>
                <a:cs typeface="Tahoma"/>
                <a:sym typeface="Tahoma"/>
              </a:defRPr>
            </a:lvl3pPr>
            <a:lvl4pPr marL="1828800" marR="0" lvl="3" indent="-342900" algn="l" rtl="0">
              <a:lnSpc>
                <a:spcPct val="100000"/>
              </a:lnSpc>
              <a:spcBef>
                <a:spcPts val="400"/>
              </a:spcBef>
              <a:spcAft>
                <a:spcPts val="0"/>
              </a:spcAft>
              <a:buClr>
                <a:schemeClr val="accent1"/>
              </a:buClr>
              <a:buSzPts val="1800"/>
              <a:buFont typeface="Tahoma"/>
              <a:buChar char="•"/>
              <a:defRPr sz="2000" b="0" i="0" u="none" strike="noStrike" cap="none">
                <a:solidFill>
                  <a:schemeClr val="dk2"/>
                </a:solidFill>
                <a:latin typeface="Tahoma"/>
                <a:ea typeface="Tahoma"/>
                <a:cs typeface="Tahoma"/>
                <a:sym typeface="Tahoma"/>
              </a:defRPr>
            </a:lvl4pPr>
            <a:lvl5pPr marL="2286000" marR="0" lvl="4" indent="-331470" algn="l" rtl="0">
              <a:lnSpc>
                <a:spcPct val="100000"/>
              </a:lnSpc>
              <a:spcBef>
                <a:spcPts val="400"/>
              </a:spcBef>
              <a:spcAft>
                <a:spcPts val="0"/>
              </a:spcAft>
              <a:buClr>
                <a:schemeClr val="accent1"/>
              </a:buClr>
              <a:buSzPts val="1620"/>
              <a:buFont typeface="Tahoma"/>
              <a:buChar char="•"/>
              <a:defRPr sz="1800" b="0" i="0" u="none" strike="noStrike" cap="none">
                <a:solidFill>
                  <a:schemeClr val="dk2"/>
                </a:solidFill>
                <a:latin typeface="Tahoma"/>
                <a:ea typeface="Tahoma"/>
                <a:cs typeface="Tahoma"/>
                <a:sym typeface="Tahoma"/>
              </a:defRPr>
            </a:lvl5pPr>
            <a:lvl6pPr marL="2743200" marR="0" lvl="5" indent="-342900" algn="l" rtl="0">
              <a:lnSpc>
                <a:spcPct val="100000"/>
              </a:lnSpc>
              <a:spcBef>
                <a:spcPts val="360"/>
              </a:spcBef>
              <a:spcAft>
                <a:spcPts val="0"/>
              </a:spcAft>
              <a:buClr>
                <a:srgbClr val="EEEAFF"/>
              </a:buClr>
              <a:buSzPts val="1800"/>
              <a:buFont typeface="Arial"/>
              <a:buChar char="»"/>
              <a:defRPr sz="3400" b="0" i="0" u="none" strike="noStrike" cap="none">
                <a:solidFill>
                  <a:srgbClr val="EEEAFF"/>
                </a:solidFill>
                <a:latin typeface="Arial"/>
                <a:ea typeface="Arial"/>
                <a:cs typeface="Arial"/>
                <a:sym typeface="Arial"/>
              </a:defRPr>
            </a:lvl6pPr>
            <a:lvl7pPr marL="3200400" marR="0" lvl="6" indent="-342900" algn="l" rtl="0">
              <a:lnSpc>
                <a:spcPct val="100000"/>
              </a:lnSpc>
              <a:spcBef>
                <a:spcPts val="360"/>
              </a:spcBef>
              <a:spcAft>
                <a:spcPts val="0"/>
              </a:spcAft>
              <a:buClr>
                <a:srgbClr val="EEEAFF"/>
              </a:buClr>
              <a:buSzPts val="1800"/>
              <a:buFont typeface="Arial"/>
              <a:buChar char="»"/>
              <a:defRPr sz="3400" b="0" i="0" u="none" strike="noStrike" cap="none">
                <a:solidFill>
                  <a:srgbClr val="EEEAFF"/>
                </a:solidFill>
                <a:latin typeface="Arial"/>
                <a:ea typeface="Arial"/>
                <a:cs typeface="Arial"/>
                <a:sym typeface="Arial"/>
              </a:defRPr>
            </a:lvl7pPr>
            <a:lvl8pPr marL="3657600" marR="0" lvl="7" indent="-342900" algn="l" rtl="0">
              <a:lnSpc>
                <a:spcPct val="100000"/>
              </a:lnSpc>
              <a:spcBef>
                <a:spcPts val="360"/>
              </a:spcBef>
              <a:spcAft>
                <a:spcPts val="0"/>
              </a:spcAft>
              <a:buClr>
                <a:srgbClr val="EEEAFF"/>
              </a:buClr>
              <a:buSzPts val="1800"/>
              <a:buFont typeface="Arial"/>
              <a:buChar char="»"/>
              <a:defRPr sz="3400" b="0" i="0" u="none" strike="noStrike" cap="none">
                <a:solidFill>
                  <a:srgbClr val="EEEAFF"/>
                </a:solidFill>
                <a:latin typeface="Arial"/>
                <a:ea typeface="Arial"/>
                <a:cs typeface="Arial"/>
                <a:sym typeface="Arial"/>
              </a:defRPr>
            </a:lvl8pPr>
            <a:lvl9pPr marL="4114800" marR="0" lvl="8" indent="-342900" algn="l" rtl="0">
              <a:lnSpc>
                <a:spcPct val="100000"/>
              </a:lnSpc>
              <a:spcBef>
                <a:spcPts val="360"/>
              </a:spcBef>
              <a:spcAft>
                <a:spcPts val="0"/>
              </a:spcAft>
              <a:buClr>
                <a:srgbClr val="EEEAFF"/>
              </a:buClr>
              <a:buSzPts val="1800"/>
              <a:buFont typeface="Arial"/>
              <a:buChar char="»"/>
              <a:defRPr sz="3400" b="0" i="0" u="none" strike="noStrike" cap="none">
                <a:solidFill>
                  <a:srgbClr val="EEEAFF"/>
                </a:solidFill>
                <a:latin typeface="Arial"/>
                <a:ea typeface="Arial"/>
                <a:cs typeface="Arial"/>
                <a:sym typeface="Arial"/>
              </a:defRPr>
            </a:lvl9pPr>
          </a:lstStyle>
          <a:p>
            <a:pPr marL="57150" indent="0">
              <a:buNone/>
            </a:pPr>
            <a:r>
              <a:rPr kumimoji="1" lang="en-US" altLang="zh-CN" dirty="0"/>
              <a:t>Thank you!</a:t>
            </a:r>
            <a:endParaRPr kumimoji="1" lang="zh-CN" altLang="en-US" dirty="0"/>
          </a:p>
        </p:txBody>
      </p:sp>
      <p:sp>
        <p:nvSpPr>
          <p:cNvPr id="28" name="标题 1">
            <a:extLst>
              <a:ext uri="{FF2B5EF4-FFF2-40B4-BE49-F238E27FC236}">
                <a16:creationId xmlns:a16="http://schemas.microsoft.com/office/drawing/2014/main" id="{369AE918-451D-DD35-B76E-9C6889AA4725}"/>
              </a:ext>
            </a:extLst>
          </p:cNvPr>
          <p:cNvSpPr txBox="1">
            <a:spLocks/>
          </p:cNvSpPr>
          <p:nvPr/>
        </p:nvSpPr>
        <p:spPr>
          <a:xfrm>
            <a:off x="9248300" y="5706720"/>
            <a:ext cx="5657850" cy="1817701"/>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8C3800"/>
              </a:buClr>
              <a:buSzPts val="1400"/>
              <a:buFont typeface="Arial"/>
              <a:buNone/>
              <a:defRPr sz="4600" b="0" i="0" u="none" strike="noStrike" cap="none">
                <a:solidFill>
                  <a:srgbClr val="8C3800"/>
                </a:solidFill>
                <a:latin typeface="Tahoma"/>
                <a:ea typeface="Tahoma"/>
                <a:cs typeface="Tahoma"/>
                <a:sym typeface="Tahoma"/>
              </a:defRPr>
            </a:lvl1pPr>
            <a:lvl2pPr marR="0" lvl="1" algn="l" rtl="0">
              <a:lnSpc>
                <a:spcPct val="100000"/>
              </a:lnSpc>
              <a:spcBef>
                <a:spcPts val="0"/>
              </a:spcBef>
              <a:spcAft>
                <a:spcPts val="0"/>
              </a:spcAft>
              <a:buClr>
                <a:srgbClr val="000000"/>
              </a:buClr>
              <a:buSzPts val="1400"/>
              <a:buFont typeface="Arial"/>
              <a:buNone/>
              <a:defRPr sz="4400" b="0" i="0" u="none" strike="noStrike" cap="none">
                <a:solidFill>
                  <a:srgbClr val="D84626"/>
                </a:solidFill>
                <a:latin typeface="Tahoma"/>
                <a:ea typeface="Tahoma"/>
                <a:cs typeface="Tahoma"/>
                <a:sym typeface="Tahoma"/>
              </a:defRPr>
            </a:lvl2pPr>
            <a:lvl3pPr marR="0" lvl="2" algn="l" rtl="0">
              <a:lnSpc>
                <a:spcPct val="100000"/>
              </a:lnSpc>
              <a:spcBef>
                <a:spcPts val="0"/>
              </a:spcBef>
              <a:spcAft>
                <a:spcPts val="0"/>
              </a:spcAft>
              <a:buClr>
                <a:srgbClr val="000000"/>
              </a:buClr>
              <a:buSzPts val="1400"/>
              <a:buFont typeface="Arial"/>
              <a:buNone/>
              <a:defRPr sz="4400" b="0" i="0" u="none" strike="noStrike" cap="none">
                <a:solidFill>
                  <a:srgbClr val="D84626"/>
                </a:solidFill>
                <a:latin typeface="Tahoma"/>
                <a:ea typeface="Tahoma"/>
                <a:cs typeface="Tahoma"/>
                <a:sym typeface="Tahoma"/>
              </a:defRPr>
            </a:lvl3pPr>
            <a:lvl4pPr marR="0" lvl="3" algn="l" rtl="0">
              <a:lnSpc>
                <a:spcPct val="100000"/>
              </a:lnSpc>
              <a:spcBef>
                <a:spcPts val="0"/>
              </a:spcBef>
              <a:spcAft>
                <a:spcPts val="0"/>
              </a:spcAft>
              <a:buClr>
                <a:srgbClr val="000000"/>
              </a:buClr>
              <a:buSzPts val="1400"/>
              <a:buFont typeface="Arial"/>
              <a:buNone/>
              <a:defRPr sz="4400" b="0" i="0" u="none" strike="noStrike" cap="none">
                <a:solidFill>
                  <a:srgbClr val="D84626"/>
                </a:solidFill>
                <a:latin typeface="Tahoma"/>
                <a:ea typeface="Tahoma"/>
                <a:cs typeface="Tahoma"/>
                <a:sym typeface="Tahoma"/>
              </a:defRPr>
            </a:lvl4pPr>
            <a:lvl5pPr marR="0" lvl="4" algn="l" rtl="0">
              <a:lnSpc>
                <a:spcPct val="100000"/>
              </a:lnSpc>
              <a:spcBef>
                <a:spcPts val="0"/>
              </a:spcBef>
              <a:spcAft>
                <a:spcPts val="0"/>
              </a:spcAft>
              <a:buClr>
                <a:srgbClr val="000000"/>
              </a:buClr>
              <a:buSzPts val="1400"/>
              <a:buFont typeface="Arial"/>
              <a:buNone/>
              <a:defRPr sz="4400" b="0" i="0" u="none" strike="noStrike" cap="none">
                <a:solidFill>
                  <a:srgbClr val="D84626"/>
                </a:solidFill>
                <a:latin typeface="Tahoma"/>
                <a:ea typeface="Tahoma"/>
                <a:cs typeface="Tahoma"/>
                <a:sym typeface="Tahoma"/>
              </a:defRPr>
            </a:lvl5pPr>
            <a:lvl6pPr marR="0" lvl="5" algn="l" rtl="0">
              <a:lnSpc>
                <a:spcPct val="100000"/>
              </a:lnSpc>
              <a:spcBef>
                <a:spcPts val="0"/>
              </a:spcBef>
              <a:spcAft>
                <a:spcPts val="0"/>
              </a:spcAft>
              <a:buClr>
                <a:srgbClr val="000000"/>
              </a:buClr>
              <a:buSzPts val="1400"/>
              <a:buFont typeface="Arial"/>
              <a:buNone/>
              <a:defRPr sz="5100" b="0" i="0" u="none" strike="noStrike" cap="none">
                <a:solidFill>
                  <a:srgbClr val="FFC22D"/>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5100" b="0" i="0" u="none" strike="noStrike" cap="none">
                <a:solidFill>
                  <a:srgbClr val="FFC22D"/>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5100" b="0" i="0" u="none" strike="noStrike" cap="none">
                <a:solidFill>
                  <a:srgbClr val="FFC22D"/>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5100" b="0" i="0" u="none" strike="noStrike" cap="none">
                <a:solidFill>
                  <a:srgbClr val="FFC22D"/>
                </a:solidFill>
                <a:latin typeface="Arial"/>
                <a:ea typeface="Arial"/>
                <a:cs typeface="Arial"/>
                <a:sym typeface="Arial"/>
              </a:defRPr>
            </a:lvl9pPr>
          </a:lstStyle>
          <a:p>
            <a:r>
              <a:rPr kumimoji="1" lang="en-US" altLang="zh-CN" sz="3000" dirty="0"/>
              <a:t>Yanna Lin</a:t>
            </a:r>
          </a:p>
          <a:p>
            <a:r>
              <a:rPr kumimoji="1" lang="en-US" altLang="zh-CN" sz="3000" dirty="0"/>
              <a:t>I</a:t>
            </a:r>
            <a:r>
              <a:rPr kumimoji="1" lang="zh-CN" altLang="en-US" sz="3000" dirty="0"/>
              <a:t>‘</a:t>
            </a:r>
            <a:r>
              <a:rPr kumimoji="1" lang="en-US" altLang="zh-CN" sz="3000" dirty="0"/>
              <a:t>m on the job market.</a:t>
            </a:r>
          </a:p>
          <a:p>
            <a:r>
              <a:rPr kumimoji="1" lang="en-US" altLang="zh-CN" sz="3000" dirty="0"/>
              <a:t>https://</a:t>
            </a:r>
            <a:r>
              <a:rPr kumimoji="1" lang="en-US" altLang="zh-CN" sz="3000" dirty="0" err="1"/>
              <a:t>yannahhh.github.io</a:t>
            </a:r>
            <a:endParaRPr kumimoji="1" lang="zh-CN" altLang="en-US" sz="3000" dirty="0"/>
          </a:p>
        </p:txBody>
      </p:sp>
      <p:pic>
        <p:nvPicPr>
          <p:cNvPr id="32" name="图片 31">
            <a:extLst>
              <a:ext uri="{FF2B5EF4-FFF2-40B4-BE49-F238E27FC236}">
                <a16:creationId xmlns:a16="http://schemas.microsoft.com/office/drawing/2014/main" id="{BECA0CBE-63D7-F349-F96D-11ACE3406981}"/>
              </a:ext>
            </a:extLst>
          </p:cNvPr>
          <p:cNvPicPr>
            <a:picLocks noChangeAspect="1"/>
          </p:cNvPicPr>
          <p:nvPr/>
        </p:nvPicPr>
        <p:blipFill rotWithShape="1">
          <a:blip r:embed="rId4"/>
          <a:srcRect l="3772" t="8935" r="4449" b="4878"/>
          <a:stretch/>
        </p:blipFill>
        <p:spPr>
          <a:xfrm>
            <a:off x="6867665" y="5154736"/>
            <a:ext cx="2380635" cy="2370521"/>
          </a:xfrm>
          <a:prstGeom prst="rect">
            <a:avLst/>
          </a:prstGeom>
        </p:spPr>
      </p:pic>
    </p:spTree>
    <p:extLst>
      <p:ext uri="{BB962C8B-B14F-4D97-AF65-F5344CB8AC3E}">
        <p14:creationId xmlns:p14="http://schemas.microsoft.com/office/powerpoint/2010/main" val="684566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F0C51050-0126-9B93-24CD-4DEC103B9041}"/>
              </a:ext>
            </a:extLst>
          </p:cNvPr>
          <p:cNvSpPr>
            <a:spLocks noGrp="1"/>
          </p:cNvSpPr>
          <p:nvPr>
            <p:ph type="body" idx="1"/>
          </p:nvPr>
        </p:nvSpPr>
        <p:spPr/>
        <p:txBody>
          <a:bodyPr/>
          <a:lstStyle/>
          <a:p>
            <a:r>
              <a:rPr kumimoji="1" lang="en-US" altLang="zh-CN" dirty="0"/>
              <a:t>Pipeline of creating MV</a:t>
            </a:r>
            <a:endParaRPr kumimoji="1" lang="zh-CN" altLang="en-US" dirty="0"/>
          </a:p>
        </p:txBody>
      </p:sp>
      <p:sp>
        <p:nvSpPr>
          <p:cNvPr id="3" name="标题 2">
            <a:extLst>
              <a:ext uri="{FF2B5EF4-FFF2-40B4-BE49-F238E27FC236}">
                <a16:creationId xmlns:a16="http://schemas.microsoft.com/office/drawing/2014/main" id="{DF0E31DE-351E-8BD4-49C2-1FCA1D5B63C4}"/>
              </a:ext>
            </a:extLst>
          </p:cNvPr>
          <p:cNvSpPr>
            <a:spLocks noGrp="1"/>
          </p:cNvSpPr>
          <p:nvPr>
            <p:ph type="title"/>
          </p:nvPr>
        </p:nvSpPr>
        <p:spPr/>
        <p:txBody>
          <a:bodyPr/>
          <a:lstStyle/>
          <a:p>
            <a:r>
              <a:rPr kumimoji="1" lang="en-US" altLang="zh-CN" dirty="0"/>
              <a:t>Background</a:t>
            </a:r>
            <a:endParaRPr kumimoji="1" lang="zh-CN" altLang="en-US" dirty="0"/>
          </a:p>
        </p:txBody>
      </p:sp>
      <p:pic>
        <p:nvPicPr>
          <p:cNvPr id="4" name="图片 3" descr="图表&#10;&#10;描述已自动生成">
            <a:extLst>
              <a:ext uri="{FF2B5EF4-FFF2-40B4-BE49-F238E27FC236}">
                <a16:creationId xmlns:a16="http://schemas.microsoft.com/office/drawing/2014/main" id="{444A801E-4375-33F8-1FA4-B505263115B1}"/>
              </a:ext>
            </a:extLst>
          </p:cNvPr>
          <p:cNvPicPr>
            <a:picLocks noChangeAspect="1"/>
          </p:cNvPicPr>
          <p:nvPr/>
        </p:nvPicPr>
        <p:blipFill>
          <a:blip r:embed="rId3"/>
          <a:stretch>
            <a:fillRect/>
          </a:stretch>
        </p:blipFill>
        <p:spPr>
          <a:xfrm>
            <a:off x="5541813" y="2799506"/>
            <a:ext cx="3106454" cy="2329841"/>
          </a:xfrm>
          <a:prstGeom prst="rect">
            <a:avLst/>
          </a:prstGeom>
        </p:spPr>
      </p:pic>
      <p:sp>
        <p:nvSpPr>
          <p:cNvPr id="5" name="文本框 4">
            <a:extLst>
              <a:ext uri="{FF2B5EF4-FFF2-40B4-BE49-F238E27FC236}">
                <a16:creationId xmlns:a16="http://schemas.microsoft.com/office/drawing/2014/main" id="{EBD1EF4F-EDA1-FDFF-92E1-268688D5A790}"/>
              </a:ext>
            </a:extLst>
          </p:cNvPr>
          <p:cNvSpPr txBox="1"/>
          <p:nvPr/>
        </p:nvSpPr>
        <p:spPr>
          <a:xfrm>
            <a:off x="4749600" y="5160127"/>
            <a:ext cx="4842992" cy="446276"/>
          </a:xfrm>
          <a:prstGeom prst="rect">
            <a:avLst/>
          </a:prstGeom>
          <a:noFill/>
        </p:spPr>
        <p:txBody>
          <a:bodyPr wrap="none" rtlCol="0">
            <a:spAutoFit/>
          </a:bodyPr>
          <a:lstStyle/>
          <a:p>
            <a:pPr algn="dist"/>
            <a:r>
              <a:rPr kumimoji="1" lang="en-US" altLang="zh-CN" sz="2300" dirty="0">
                <a:latin typeface="Tahoma" panose="020B0604030504040204" pitchFamily="34" charset="0"/>
                <a:ea typeface="Tahoma" panose="020B0604030504040204" pitchFamily="34" charset="0"/>
                <a:cs typeface="Tahoma" panose="020B0604030504040204" pitchFamily="34" charset="0"/>
              </a:rPr>
              <a:t>View Arrangement (Position + Size)</a:t>
            </a:r>
            <a:endParaRPr kumimoji="1" lang="zh-CN" altLang="en-US" sz="2300" dirty="0">
              <a:latin typeface="Tahoma" panose="020B0604030504040204" pitchFamily="34" charset="0"/>
              <a:cs typeface="Tahoma" panose="020B0604030504040204" pitchFamily="34" charset="0"/>
            </a:endParaRPr>
          </a:p>
        </p:txBody>
      </p:sp>
      <p:pic>
        <p:nvPicPr>
          <p:cNvPr id="6" name="图片 5" descr="图表&#10;&#10;描述已自动生成">
            <a:extLst>
              <a:ext uri="{FF2B5EF4-FFF2-40B4-BE49-F238E27FC236}">
                <a16:creationId xmlns:a16="http://schemas.microsoft.com/office/drawing/2014/main" id="{DAFE6964-4DA8-7625-4143-7A31E2B8697B}"/>
              </a:ext>
            </a:extLst>
          </p:cNvPr>
          <p:cNvPicPr>
            <a:picLocks noChangeAspect="1"/>
          </p:cNvPicPr>
          <p:nvPr/>
        </p:nvPicPr>
        <p:blipFill rotWithShape="1">
          <a:blip r:embed="rId3"/>
          <a:srcRect b="54845"/>
          <a:stretch/>
        </p:blipFill>
        <p:spPr>
          <a:xfrm>
            <a:off x="1394472" y="2716437"/>
            <a:ext cx="2616688" cy="886170"/>
          </a:xfrm>
          <a:prstGeom prst="rect">
            <a:avLst/>
          </a:prstGeom>
        </p:spPr>
      </p:pic>
      <p:pic>
        <p:nvPicPr>
          <p:cNvPr id="7" name="图片 6" descr="图表&#10;&#10;描述已自动生成">
            <a:extLst>
              <a:ext uri="{FF2B5EF4-FFF2-40B4-BE49-F238E27FC236}">
                <a16:creationId xmlns:a16="http://schemas.microsoft.com/office/drawing/2014/main" id="{551C6465-E4BB-BAD8-01BF-87C92663D3C5}"/>
              </a:ext>
            </a:extLst>
          </p:cNvPr>
          <p:cNvPicPr>
            <a:picLocks noChangeAspect="1"/>
          </p:cNvPicPr>
          <p:nvPr/>
        </p:nvPicPr>
        <p:blipFill rotWithShape="1">
          <a:blip r:embed="rId3"/>
          <a:srcRect t="48089" r="52984"/>
          <a:stretch/>
        </p:blipFill>
        <p:spPr>
          <a:xfrm>
            <a:off x="2864311" y="3918750"/>
            <a:ext cx="1460534" cy="1209439"/>
          </a:xfrm>
          <a:prstGeom prst="rect">
            <a:avLst/>
          </a:prstGeom>
        </p:spPr>
      </p:pic>
      <p:pic>
        <p:nvPicPr>
          <p:cNvPr id="8" name="图片 7" descr="图表&#10;&#10;描述已自动生成">
            <a:extLst>
              <a:ext uri="{FF2B5EF4-FFF2-40B4-BE49-F238E27FC236}">
                <a16:creationId xmlns:a16="http://schemas.microsoft.com/office/drawing/2014/main" id="{9C30A5D4-DAB1-D9B7-562B-BB6FD84D9498}"/>
              </a:ext>
            </a:extLst>
          </p:cNvPr>
          <p:cNvPicPr>
            <a:picLocks noChangeAspect="1"/>
          </p:cNvPicPr>
          <p:nvPr/>
        </p:nvPicPr>
        <p:blipFill rotWithShape="1">
          <a:blip r:embed="rId3"/>
          <a:srcRect l="49496" t="48089"/>
          <a:stretch/>
        </p:blipFill>
        <p:spPr>
          <a:xfrm>
            <a:off x="929507" y="3821726"/>
            <a:ext cx="1568886" cy="1209440"/>
          </a:xfrm>
          <a:prstGeom prst="rect">
            <a:avLst/>
          </a:prstGeom>
        </p:spPr>
      </p:pic>
      <p:sp>
        <p:nvSpPr>
          <p:cNvPr id="9" name="文本框 8">
            <a:extLst>
              <a:ext uri="{FF2B5EF4-FFF2-40B4-BE49-F238E27FC236}">
                <a16:creationId xmlns:a16="http://schemas.microsoft.com/office/drawing/2014/main" id="{ACDFC5DF-5A69-7F3A-2671-C22DB1FD2E3F}"/>
              </a:ext>
            </a:extLst>
          </p:cNvPr>
          <p:cNvSpPr txBox="1"/>
          <p:nvPr/>
        </p:nvSpPr>
        <p:spPr>
          <a:xfrm>
            <a:off x="1240664" y="5191643"/>
            <a:ext cx="1983235" cy="446276"/>
          </a:xfrm>
          <a:prstGeom prst="rect">
            <a:avLst/>
          </a:prstGeom>
          <a:noFill/>
        </p:spPr>
        <p:txBody>
          <a:bodyPr wrap="none" rtlCol="0">
            <a:spAutoFit/>
          </a:bodyPr>
          <a:lstStyle/>
          <a:p>
            <a:pPr algn="dist"/>
            <a:r>
              <a:rPr kumimoji="1" lang="en-US" altLang="zh-CN" sz="2300" dirty="0">
                <a:latin typeface="Tahoma" panose="020B0604030504040204" pitchFamily="34" charset="0"/>
                <a:ea typeface="Tahoma" panose="020B0604030504040204" pitchFamily="34" charset="0"/>
                <a:cs typeface="Tahoma" panose="020B0604030504040204" pitchFamily="34" charset="0"/>
              </a:rPr>
              <a:t>View Creation</a:t>
            </a:r>
            <a:endParaRPr kumimoji="1" lang="zh-CN" altLang="en-US" sz="2300" dirty="0">
              <a:latin typeface="Tahoma" panose="020B0604030504040204" pitchFamily="34" charset="0"/>
              <a:cs typeface="Tahoma" panose="020B0604030504040204" pitchFamily="34" charset="0"/>
            </a:endParaRPr>
          </a:p>
        </p:txBody>
      </p:sp>
      <p:sp>
        <p:nvSpPr>
          <p:cNvPr id="10" name="文本框 9">
            <a:extLst>
              <a:ext uri="{FF2B5EF4-FFF2-40B4-BE49-F238E27FC236}">
                <a16:creationId xmlns:a16="http://schemas.microsoft.com/office/drawing/2014/main" id="{888F69B6-B681-5CDE-27A1-18A677265F91}"/>
              </a:ext>
            </a:extLst>
          </p:cNvPr>
          <p:cNvSpPr txBox="1"/>
          <p:nvPr/>
        </p:nvSpPr>
        <p:spPr>
          <a:xfrm>
            <a:off x="9873464" y="5167621"/>
            <a:ext cx="4281941" cy="446276"/>
          </a:xfrm>
          <a:prstGeom prst="rect">
            <a:avLst/>
          </a:prstGeom>
          <a:noFill/>
        </p:spPr>
        <p:txBody>
          <a:bodyPr wrap="none" rtlCol="0">
            <a:spAutoFit/>
          </a:bodyPr>
          <a:lstStyle/>
          <a:p>
            <a:pPr algn="dist"/>
            <a:r>
              <a:rPr kumimoji="1" lang="en-US" altLang="zh-CN" sz="2300" dirty="0">
                <a:latin typeface="Tahoma" panose="020B0604030504040204" pitchFamily="34" charset="0"/>
                <a:ea typeface="Tahoma" panose="020B0604030504040204" pitchFamily="34" charset="0"/>
                <a:cs typeface="Tahoma" panose="020B0604030504040204" pitchFamily="34" charset="0"/>
              </a:rPr>
              <a:t>View Coordination (Interaction)</a:t>
            </a:r>
            <a:endParaRPr kumimoji="1" lang="zh-CN" altLang="en-US" sz="2300" dirty="0">
              <a:latin typeface="Tahoma" panose="020B0604030504040204" pitchFamily="34" charset="0"/>
              <a:cs typeface="Tahoma" panose="020B0604030504040204" pitchFamily="34" charset="0"/>
            </a:endParaRPr>
          </a:p>
        </p:txBody>
      </p:sp>
      <p:cxnSp>
        <p:nvCxnSpPr>
          <p:cNvPr id="11" name="直线箭头连接符 10">
            <a:extLst>
              <a:ext uri="{FF2B5EF4-FFF2-40B4-BE49-F238E27FC236}">
                <a16:creationId xmlns:a16="http://schemas.microsoft.com/office/drawing/2014/main" id="{04DB6250-C8D7-4E41-640D-FA50D10344C8}"/>
              </a:ext>
            </a:extLst>
          </p:cNvPr>
          <p:cNvCxnSpPr/>
          <p:nvPr/>
        </p:nvCxnSpPr>
        <p:spPr>
          <a:xfrm>
            <a:off x="4522001" y="3989418"/>
            <a:ext cx="677732" cy="0"/>
          </a:xfrm>
          <a:prstGeom prst="straightConnector1">
            <a:avLst/>
          </a:prstGeom>
          <a:ln w="412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直线箭头连接符 11">
            <a:extLst>
              <a:ext uri="{FF2B5EF4-FFF2-40B4-BE49-F238E27FC236}">
                <a16:creationId xmlns:a16="http://schemas.microsoft.com/office/drawing/2014/main" id="{109D9F08-7D6C-E33D-B8B9-249CD855821E}"/>
              </a:ext>
            </a:extLst>
          </p:cNvPr>
          <p:cNvCxnSpPr/>
          <p:nvPr/>
        </p:nvCxnSpPr>
        <p:spPr>
          <a:xfrm>
            <a:off x="8951560" y="3989418"/>
            <a:ext cx="677732" cy="0"/>
          </a:xfrm>
          <a:prstGeom prst="straightConnector1">
            <a:avLst/>
          </a:prstGeom>
          <a:ln w="41275">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3" name="Picture 2">
            <a:extLst>
              <a:ext uri="{FF2B5EF4-FFF2-40B4-BE49-F238E27FC236}">
                <a16:creationId xmlns:a16="http://schemas.microsoft.com/office/drawing/2014/main" id="{914D5241-FF2D-B582-83FD-0B423B8C47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32583" y="3080818"/>
            <a:ext cx="3601507" cy="1950348"/>
          </a:xfrm>
          <a:prstGeom prst="rect">
            <a:avLst/>
          </a:prstGeom>
          <a:noFill/>
          <a:extLst>
            <a:ext uri="{909E8E84-426E-40DD-AFC4-6F175D3DCCD1}">
              <a14:hiddenFill xmlns:a14="http://schemas.microsoft.com/office/drawing/2010/main">
                <a:solidFill>
                  <a:srgbClr val="FFFFFF"/>
                </a:solidFill>
              </a14:hiddenFill>
            </a:ext>
          </a:extLst>
        </p:spPr>
      </p:pic>
      <p:sp>
        <p:nvSpPr>
          <p:cNvPr id="14" name="矩形 13">
            <a:extLst>
              <a:ext uri="{FF2B5EF4-FFF2-40B4-BE49-F238E27FC236}">
                <a16:creationId xmlns:a16="http://schemas.microsoft.com/office/drawing/2014/main" id="{FD18AB10-803D-46C0-2E17-F0DF14DF4574}"/>
              </a:ext>
            </a:extLst>
          </p:cNvPr>
          <p:cNvSpPr/>
          <p:nvPr/>
        </p:nvSpPr>
        <p:spPr>
          <a:xfrm>
            <a:off x="4749600" y="2551176"/>
            <a:ext cx="9405805" cy="3087757"/>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5" name="文本框 14">
            <a:extLst>
              <a:ext uri="{FF2B5EF4-FFF2-40B4-BE49-F238E27FC236}">
                <a16:creationId xmlns:a16="http://schemas.microsoft.com/office/drawing/2014/main" id="{792E9B77-E38D-C5D3-5F99-BD8801E87D77}"/>
              </a:ext>
            </a:extLst>
          </p:cNvPr>
          <p:cNvSpPr txBox="1"/>
          <p:nvPr/>
        </p:nvSpPr>
        <p:spPr>
          <a:xfrm>
            <a:off x="13815391" y="7795283"/>
            <a:ext cx="815009" cy="400110"/>
          </a:xfrm>
          <a:prstGeom prst="rect">
            <a:avLst/>
          </a:prstGeom>
          <a:noFill/>
        </p:spPr>
        <p:txBody>
          <a:bodyPr wrap="square" rtlCol="0">
            <a:spAutoFit/>
          </a:bodyPr>
          <a:lstStyle/>
          <a:p>
            <a:pPr algn="ctr"/>
            <a:r>
              <a:rPr kumimoji="1" lang="en-US" altLang="zh-CN" sz="2000" dirty="0">
                <a:latin typeface="Tahoma" panose="020B0604030504040204" pitchFamily="34" charset="0"/>
                <a:ea typeface="Tahoma" panose="020B0604030504040204" pitchFamily="34" charset="0"/>
                <a:cs typeface="Tahoma" panose="020B0604030504040204" pitchFamily="34" charset="0"/>
              </a:rPr>
              <a:t>3</a:t>
            </a:r>
            <a:endParaRPr kumimoji="1" lang="zh-CN" altLang="en-US" sz="2000" dirty="0">
              <a:latin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020045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8"/>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nodeType="afterEffect">
                                  <p:stCondLst>
                                    <p:cond delay="0"/>
                                  </p:stCondLst>
                                  <p:childTnLst>
                                    <p:set>
                                      <p:cBhvr>
                                        <p:cTn id="21" dur="1" fill="hold">
                                          <p:stCondLst>
                                            <p:cond delay="0"/>
                                          </p:stCondLst>
                                        </p:cTn>
                                        <p:tgtEl>
                                          <p:spTgt spid="4"/>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childTnLst>
                                </p:cTn>
                              </p:par>
                            </p:childTnLst>
                          </p:cTn>
                        </p:par>
                        <p:par>
                          <p:cTn id="28" fill="hold">
                            <p:stCondLst>
                              <p:cond delay="0"/>
                            </p:stCondLst>
                            <p:childTnLst>
                              <p:par>
                                <p:cTn id="29" presetID="1" presetClass="entr" presetSubtype="0" fill="hold" nodeType="after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0" grpId="0"/>
      <p:bldP spid="1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矩形 56">
            <a:extLst>
              <a:ext uri="{FF2B5EF4-FFF2-40B4-BE49-F238E27FC236}">
                <a16:creationId xmlns:a16="http://schemas.microsoft.com/office/drawing/2014/main" id="{78F5C4D4-5DE9-79C0-3061-5F9CA1D9D0EE}"/>
              </a:ext>
            </a:extLst>
          </p:cNvPr>
          <p:cNvSpPr/>
          <p:nvPr/>
        </p:nvSpPr>
        <p:spPr>
          <a:xfrm>
            <a:off x="5979958" y="2524508"/>
            <a:ext cx="7924726" cy="2401460"/>
          </a:xfrm>
          <a:prstGeom prst="rect">
            <a:avLst/>
          </a:prstGeom>
          <a:solidFill>
            <a:srgbClr val="CEE3F5">
              <a:alpha val="2902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56" name="矩形 55">
            <a:extLst>
              <a:ext uri="{FF2B5EF4-FFF2-40B4-BE49-F238E27FC236}">
                <a16:creationId xmlns:a16="http://schemas.microsoft.com/office/drawing/2014/main" id="{B1C5C5D8-BE42-A52D-C0C8-8D8295DF581A}"/>
              </a:ext>
            </a:extLst>
          </p:cNvPr>
          <p:cNvSpPr/>
          <p:nvPr/>
        </p:nvSpPr>
        <p:spPr>
          <a:xfrm>
            <a:off x="5979958" y="5182853"/>
            <a:ext cx="7924726" cy="2448701"/>
          </a:xfrm>
          <a:prstGeom prst="rect">
            <a:avLst/>
          </a:prstGeom>
          <a:solidFill>
            <a:srgbClr val="CEE3F5">
              <a:alpha val="2902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 name="文本占位符 1">
            <a:extLst>
              <a:ext uri="{FF2B5EF4-FFF2-40B4-BE49-F238E27FC236}">
                <a16:creationId xmlns:a16="http://schemas.microsoft.com/office/drawing/2014/main" id="{75C5B643-1B73-BC08-880E-4D15BC530CFA}"/>
              </a:ext>
            </a:extLst>
          </p:cNvPr>
          <p:cNvSpPr>
            <a:spLocks noGrp="1"/>
          </p:cNvSpPr>
          <p:nvPr>
            <p:ph type="body" idx="1"/>
          </p:nvPr>
        </p:nvSpPr>
        <p:spPr/>
        <p:txBody>
          <a:bodyPr/>
          <a:lstStyle/>
          <a:p>
            <a:r>
              <a:rPr kumimoji="1" lang="en-US" altLang="zh-CN" dirty="0"/>
              <a:t>Creating proper arrangement and coordination for MVs is tedious and time-consuming since the candidate space is large.</a:t>
            </a:r>
            <a:endParaRPr kumimoji="1" lang="zh-CN" altLang="en-US" dirty="0"/>
          </a:p>
        </p:txBody>
      </p:sp>
      <p:sp>
        <p:nvSpPr>
          <p:cNvPr id="3" name="标题 2">
            <a:extLst>
              <a:ext uri="{FF2B5EF4-FFF2-40B4-BE49-F238E27FC236}">
                <a16:creationId xmlns:a16="http://schemas.microsoft.com/office/drawing/2014/main" id="{CDF14DD8-6FFC-5804-D89F-5E9B8B9FB5DE}"/>
              </a:ext>
            </a:extLst>
          </p:cNvPr>
          <p:cNvSpPr>
            <a:spLocks noGrp="1"/>
          </p:cNvSpPr>
          <p:nvPr>
            <p:ph type="title"/>
          </p:nvPr>
        </p:nvSpPr>
        <p:spPr/>
        <p:txBody>
          <a:bodyPr/>
          <a:lstStyle/>
          <a:p>
            <a:r>
              <a:rPr kumimoji="1" lang="en-US" altLang="zh-CN" dirty="0"/>
              <a:t>Background</a:t>
            </a:r>
            <a:endParaRPr kumimoji="1" lang="zh-CN" altLang="en-US" dirty="0"/>
          </a:p>
        </p:txBody>
      </p:sp>
      <p:grpSp>
        <p:nvGrpSpPr>
          <p:cNvPr id="32" name="组合 31">
            <a:extLst>
              <a:ext uri="{FF2B5EF4-FFF2-40B4-BE49-F238E27FC236}">
                <a16:creationId xmlns:a16="http://schemas.microsoft.com/office/drawing/2014/main" id="{F4D0E6B4-54FA-D12F-7887-98F8B1906081}"/>
              </a:ext>
            </a:extLst>
          </p:cNvPr>
          <p:cNvGrpSpPr/>
          <p:nvPr/>
        </p:nvGrpSpPr>
        <p:grpSpPr>
          <a:xfrm>
            <a:off x="3707475" y="2663095"/>
            <a:ext cx="2160000" cy="2160000"/>
            <a:chOff x="4606093" y="3034800"/>
            <a:chExt cx="1080000" cy="1080000"/>
          </a:xfrm>
        </p:grpSpPr>
        <p:sp>
          <p:nvSpPr>
            <p:cNvPr id="5" name="矩形 4">
              <a:extLst>
                <a:ext uri="{FF2B5EF4-FFF2-40B4-BE49-F238E27FC236}">
                  <a16:creationId xmlns:a16="http://schemas.microsoft.com/office/drawing/2014/main" id="{5BE6A1E0-901A-6376-083A-B280B7214672}"/>
                </a:ext>
              </a:extLst>
            </p:cNvPr>
            <p:cNvSpPr/>
            <p:nvPr/>
          </p:nvSpPr>
          <p:spPr>
            <a:xfrm>
              <a:off x="4606093" y="3034800"/>
              <a:ext cx="360000" cy="1080000"/>
            </a:xfrm>
            <a:prstGeom prst="rect">
              <a:avLst/>
            </a:prstGeom>
            <a:solidFill>
              <a:schemeClr val="accent6">
                <a:lumMod val="85000"/>
              </a:schemeClr>
            </a:solidFill>
            <a:ln w="25400">
              <a:solidFill>
                <a:schemeClr val="accent6">
                  <a:lumMod val="50000"/>
                </a:schemeClr>
              </a:solidFill>
            </a:ln>
            <a:effectLst/>
          </p:spPr>
          <p:style>
            <a:lnRef idx="1">
              <a:schemeClr val="dk1"/>
            </a:lnRef>
            <a:fillRef idx="2">
              <a:schemeClr val="dk1"/>
            </a:fillRef>
            <a:effectRef idx="1">
              <a:schemeClr val="dk1"/>
            </a:effectRef>
            <a:fontRef idx="minor">
              <a:schemeClr val="dk1"/>
            </a:fontRef>
          </p:style>
          <p:txBody>
            <a:bodyPr rtlCol="0" anchor="ctr"/>
            <a:lstStyle/>
            <a:p>
              <a:pPr algn="ctr"/>
              <a:endParaRPr kumimoji="1" lang="zh-CN" altLang="en-US" dirty="0"/>
            </a:p>
          </p:txBody>
        </p:sp>
        <p:sp>
          <p:nvSpPr>
            <p:cNvPr id="9" name="矩形 8">
              <a:extLst>
                <a:ext uri="{FF2B5EF4-FFF2-40B4-BE49-F238E27FC236}">
                  <a16:creationId xmlns:a16="http://schemas.microsoft.com/office/drawing/2014/main" id="{C2C31C6F-FE7C-5DCC-FC1A-19B7410691CE}"/>
                </a:ext>
              </a:extLst>
            </p:cNvPr>
            <p:cNvSpPr/>
            <p:nvPr/>
          </p:nvSpPr>
          <p:spPr>
            <a:xfrm>
              <a:off x="4966093" y="3034800"/>
              <a:ext cx="360000" cy="1080000"/>
            </a:xfrm>
            <a:prstGeom prst="rect">
              <a:avLst/>
            </a:prstGeom>
            <a:solidFill>
              <a:schemeClr val="accent6">
                <a:lumMod val="85000"/>
              </a:schemeClr>
            </a:solidFill>
            <a:ln w="25400">
              <a:solidFill>
                <a:schemeClr val="accent6">
                  <a:lumMod val="50000"/>
                </a:schemeClr>
              </a:solidFill>
            </a:ln>
            <a:effectLst/>
          </p:spPr>
          <p:style>
            <a:lnRef idx="1">
              <a:schemeClr val="dk1"/>
            </a:lnRef>
            <a:fillRef idx="2">
              <a:schemeClr val="dk1"/>
            </a:fillRef>
            <a:effectRef idx="1">
              <a:schemeClr val="dk1"/>
            </a:effectRef>
            <a:fontRef idx="minor">
              <a:schemeClr val="dk1"/>
            </a:fontRef>
          </p:style>
          <p:txBody>
            <a:bodyPr rtlCol="0" anchor="ctr"/>
            <a:lstStyle/>
            <a:p>
              <a:pPr algn="ctr"/>
              <a:endParaRPr kumimoji="1" lang="zh-CN" altLang="en-US"/>
            </a:p>
          </p:txBody>
        </p:sp>
        <p:sp>
          <p:nvSpPr>
            <p:cNvPr id="10" name="矩形 9">
              <a:extLst>
                <a:ext uri="{FF2B5EF4-FFF2-40B4-BE49-F238E27FC236}">
                  <a16:creationId xmlns:a16="http://schemas.microsoft.com/office/drawing/2014/main" id="{C2B4B98F-6F18-EE42-9109-3A3B2563E4B1}"/>
                </a:ext>
              </a:extLst>
            </p:cNvPr>
            <p:cNvSpPr/>
            <p:nvPr/>
          </p:nvSpPr>
          <p:spPr>
            <a:xfrm>
              <a:off x="5326093" y="3034800"/>
              <a:ext cx="360000" cy="1080000"/>
            </a:xfrm>
            <a:prstGeom prst="rect">
              <a:avLst/>
            </a:prstGeom>
            <a:solidFill>
              <a:schemeClr val="accent6">
                <a:lumMod val="85000"/>
              </a:schemeClr>
            </a:solidFill>
            <a:ln w="25400">
              <a:solidFill>
                <a:schemeClr val="accent6">
                  <a:lumMod val="50000"/>
                </a:schemeClr>
              </a:solidFill>
            </a:ln>
            <a:effectLst/>
          </p:spPr>
          <p:style>
            <a:lnRef idx="1">
              <a:schemeClr val="dk1"/>
            </a:lnRef>
            <a:fillRef idx="2">
              <a:schemeClr val="dk1"/>
            </a:fillRef>
            <a:effectRef idx="1">
              <a:schemeClr val="dk1"/>
            </a:effectRef>
            <a:fontRef idx="minor">
              <a:schemeClr val="dk1"/>
            </a:fontRef>
          </p:style>
          <p:txBody>
            <a:bodyPr rtlCol="0" anchor="ctr"/>
            <a:lstStyle/>
            <a:p>
              <a:pPr algn="ctr"/>
              <a:endParaRPr kumimoji="1" lang="zh-CN" altLang="en-US"/>
            </a:p>
          </p:txBody>
        </p:sp>
      </p:grpSp>
      <p:grpSp>
        <p:nvGrpSpPr>
          <p:cNvPr id="14" name="组合 13">
            <a:extLst>
              <a:ext uri="{FF2B5EF4-FFF2-40B4-BE49-F238E27FC236}">
                <a16:creationId xmlns:a16="http://schemas.microsoft.com/office/drawing/2014/main" id="{C6510BAC-F4B3-C293-BF03-A700DABF41D5}"/>
              </a:ext>
            </a:extLst>
          </p:cNvPr>
          <p:cNvGrpSpPr/>
          <p:nvPr/>
        </p:nvGrpSpPr>
        <p:grpSpPr>
          <a:xfrm rot="16200000">
            <a:off x="6092442" y="2663095"/>
            <a:ext cx="2160000" cy="2160000"/>
            <a:chOff x="6039688" y="4702629"/>
            <a:chExt cx="1080000" cy="1080000"/>
          </a:xfrm>
        </p:grpSpPr>
        <p:sp>
          <p:nvSpPr>
            <p:cNvPr id="11" name="矩形 10">
              <a:extLst>
                <a:ext uri="{FF2B5EF4-FFF2-40B4-BE49-F238E27FC236}">
                  <a16:creationId xmlns:a16="http://schemas.microsoft.com/office/drawing/2014/main" id="{2790D085-9AD9-7317-A343-25F593AA0526}"/>
                </a:ext>
              </a:extLst>
            </p:cNvPr>
            <p:cNvSpPr/>
            <p:nvPr/>
          </p:nvSpPr>
          <p:spPr>
            <a:xfrm>
              <a:off x="6039688" y="4702629"/>
              <a:ext cx="360000" cy="1080000"/>
            </a:xfrm>
            <a:prstGeom prst="rect">
              <a:avLst/>
            </a:prstGeom>
            <a:solidFill>
              <a:schemeClr val="accent6">
                <a:lumMod val="85000"/>
              </a:schemeClr>
            </a:solidFill>
            <a:ln w="25400">
              <a:solidFill>
                <a:schemeClr val="accent6">
                  <a:lumMod val="50000"/>
                </a:schemeClr>
              </a:solidFill>
            </a:ln>
            <a:effectLst/>
          </p:spPr>
          <p:style>
            <a:lnRef idx="1">
              <a:schemeClr val="dk1"/>
            </a:lnRef>
            <a:fillRef idx="2">
              <a:schemeClr val="dk1"/>
            </a:fillRef>
            <a:effectRef idx="1">
              <a:schemeClr val="dk1"/>
            </a:effectRef>
            <a:fontRef idx="minor">
              <a:schemeClr val="dk1"/>
            </a:fontRef>
          </p:style>
          <p:txBody>
            <a:bodyPr rtlCol="0" anchor="ctr"/>
            <a:lstStyle/>
            <a:p>
              <a:pPr algn="ctr"/>
              <a:endParaRPr kumimoji="1" lang="zh-CN" altLang="en-US"/>
            </a:p>
          </p:txBody>
        </p:sp>
        <p:sp>
          <p:nvSpPr>
            <p:cNvPr id="12" name="矩形 11">
              <a:extLst>
                <a:ext uri="{FF2B5EF4-FFF2-40B4-BE49-F238E27FC236}">
                  <a16:creationId xmlns:a16="http://schemas.microsoft.com/office/drawing/2014/main" id="{8342ABA8-B987-334F-DC31-548E0FFDE8C5}"/>
                </a:ext>
              </a:extLst>
            </p:cNvPr>
            <p:cNvSpPr/>
            <p:nvPr/>
          </p:nvSpPr>
          <p:spPr>
            <a:xfrm>
              <a:off x="6399688" y="4702629"/>
              <a:ext cx="360000" cy="1080000"/>
            </a:xfrm>
            <a:prstGeom prst="rect">
              <a:avLst/>
            </a:prstGeom>
            <a:solidFill>
              <a:schemeClr val="accent6">
                <a:lumMod val="85000"/>
              </a:schemeClr>
            </a:solidFill>
            <a:ln w="25400">
              <a:solidFill>
                <a:schemeClr val="accent6">
                  <a:lumMod val="50000"/>
                </a:schemeClr>
              </a:solidFill>
            </a:ln>
            <a:effectLst/>
          </p:spPr>
          <p:style>
            <a:lnRef idx="1">
              <a:schemeClr val="dk1"/>
            </a:lnRef>
            <a:fillRef idx="2">
              <a:schemeClr val="dk1"/>
            </a:fillRef>
            <a:effectRef idx="1">
              <a:schemeClr val="dk1"/>
            </a:effectRef>
            <a:fontRef idx="minor">
              <a:schemeClr val="dk1"/>
            </a:fontRef>
          </p:style>
          <p:txBody>
            <a:bodyPr rtlCol="0" anchor="ctr"/>
            <a:lstStyle/>
            <a:p>
              <a:pPr algn="ctr"/>
              <a:endParaRPr kumimoji="1" lang="zh-CN" altLang="en-US"/>
            </a:p>
          </p:txBody>
        </p:sp>
        <p:sp>
          <p:nvSpPr>
            <p:cNvPr id="13" name="矩形 12">
              <a:extLst>
                <a:ext uri="{FF2B5EF4-FFF2-40B4-BE49-F238E27FC236}">
                  <a16:creationId xmlns:a16="http://schemas.microsoft.com/office/drawing/2014/main" id="{B7C0A114-EE72-42F3-DA86-F2159FD9E6AC}"/>
                </a:ext>
              </a:extLst>
            </p:cNvPr>
            <p:cNvSpPr/>
            <p:nvPr/>
          </p:nvSpPr>
          <p:spPr>
            <a:xfrm>
              <a:off x="6759688" y="4702629"/>
              <a:ext cx="360000" cy="1080000"/>
            </a:xfrm>
            <a:prstGeom prst="rect">
              <a:avLst/>
            </a:prstGeom>
            <a:solidFill>
              <a:schemeClr val="accent6">
                <a:lumMod val="85000"/>
              </a:schemeClr>
            </a:solidFill>
            <a:ln w="25400">
              <a:solidFill>
                <a:schemeClr val="accent6">
                  <a:lumMod val="50000"/>
                </a:schemeClr>
              </a:solidFill>
            </a:ln>
            <a:effectLst/>
          </p:spPr>
          <p:style>
            <a:lnRef idx="1">
              <a:schemeClr val="dk1"/>
            </a:lnRef>
            <a:fillRef idx="2">
              <a:schemeClr val="dk1"/>
            </a:fillRef>
            <a:effectRef idx="1">
              <a:schemeClr val="dk1"/>
            </a:effectRef>
            <a:fontRef idx="minor">
              <a:schemeClr val="dk1"/>
            </a:fontRef>
          </p:style>
          <p:txBody>
            <a:bodyPr rtlCol="0" anchor="ctr"/>
            <a:lstStyle/>
            <a:p>
              <a:pPr algn="ctr"/>
              <a:endParaRPr kumimoji="1" lang="zh-CN" altLang="en-US" dirty="0"/>
            </a:p>
          </p:txBody>
        </p:sp>
      </p:grpSp>
      <p:grpSp>
        <p:nvGrpSpPr>
          <p:cNvPr id="15" name="组合 14">
            <a:extLst>
              <a:ext uri="{FF2B5EF4-FFF2-40B4-BE49-F238E27FC236}">
                <a16:creationId xmlns:a16="http://schemas.microsoft.com/office/drawing/2014/main" id="{460467E1-BC5B-34C7-E683-D7BC8E5A39BE}"/>
              </a:ext>
            </a:extLst>
          </p:cNvPr>
          <p:cNvGrpSpPr/>
          <p:nvPr/>
        </p:nvGrpSpPr>
        <p:grpSpPr>
          <a:xfrm rot="16200000">
            <a:off x="3707475" y="5274822"/>
            <a:ext cx="2160000" cy="2160000"/>
            <a:chOff x="6039688" y="4702629"/>
            <a:chExt cx="1080000" cy="1080001"/>
          </a:xfrm>
        </p:grpSpPr>
        <p:sp>
          <p:nvSpPr>
            <p:cNvPr id="16" name="矩形 15">
              <a:extLst>
                <a:ext uri="{FF2B5EF4-FFF2-40B4-BE49-F238E27FC236}">
                  <a16:creationId xmlns:a16="http://schemas.microsoft.com/office/drawing/2014/main" id="{C6B69C09-9DB7-14A9-8C3F-0BE89CB1B615}"/>
                </a:ext>
              </a:extLst>
            </p:cNvPr>
            <p:cNvSpPr/>
            <p:nvPr/>
          </p:nvSpPr>
          <p:spPr>
            <a:xfrm>
              <a:off x="6039688" y="4702629"/>
              <a:ext cx="542493" cy="1080000"/>
            </a:xfrm>
            <a:prstGeom prst="rect">
              <a:avLst/>
            </a:prstGeom>
            <a:solidFill>
              <a:schemeClr val="accent6">
                <a:lumMod val="85000"/>
              </a:schemeClr>
            </a:solidFill>
            <a:ln w="25400">
              <a:solidFill>
                <a:schemeClr val="accent6">
                  <a:lumMod val="50000"/>
                </a:schemeClr>
              </a:solidFill>
            </a:ln>
            <a:effectLst/>
          </p:spPr>
          <p:style>
            <a:lnRef idx="1">
              <a:schemeClr val="dk1"/>
            </a:lnRef>
            <a:fillRef idx="2">
              <a:schemeClr val="dk1"/>
            </a:fillRef>
            <a:effectRef idx="1">
              <a:schemeClr val="dk1"/>
            </a:effectRef>
            <a:fontRef idx="minor">
              <a:schemeClr val="dk1"/>
            </a:fontRef>
          </p:style>
          <p:txBody>
            <a:bodyPr rtlCol="0" anchor="ctr"/>
            <a:lstStyle/>
            <a:p>
              <a:pPr algn="ctr"/>
              <a:endParaRPr kumimoji="1" lang="zh-CN" altLang="en-US"/>
            </a:p>
          </p:txBody>
        </p:sp>
        <p:sp>
          <p:nvSpPr>
            <p:cNvPr id="17" name="矩形 16">
              <a:extLst>
                <a:ext uri="{FF2B5EF4-FFF2-40B4-BE49-F238E27FC236}">
                  <a16:creationId xmlns:a16="http://schemas.microsoft.com/office/drawing/2014/main" id="{7098A11B-8D69-D6F9-6E16-C7204D807D89}"/>
                </a:ext>
              </a:extLst>
            </p:cNvPr>
            <p:cNvSpPr/>
            <p:nvPr/>
          </p:nvSpPr>
          <p:spPr>
            <a:xfrm>
              <a:off x="6577195" y="5237658"/>
              <a:ext cx="542493" cy="544972"/>
            </a:xfrm>
            <a:prstGeom prst="rect">
              <a:avLst/>
            </a:prstGeom>
            <a:solidFill>
              <a:schemeClr val="accent6">
                <a:lumMod val="85000"/>
              </a:schemeClr>
            </a:solidFill>
            <a:ln w="25400">
              <a:solidFill>
                <a:schemeClr val="accent6">
                  <a:lumMod val="50000"/>
                </a:schemeClr>
              </a:solidFill>
            </a:ln>
            <a:effectLst/>
          </p:spPr>
          <p:style>
            <a:lnRef idx="1">
              <a:schemeClr val="dk1"/>
            </a:lnRef>
            <a:fillRef idx="2">
              <a:schemeClr val="dk1"/>
            </a:fillRef>
            <a:effectRef idx="1">
              <a:schemeClr val="dk1"/>
            </a:effectRef>
            <a:fontRef idx="minor">
              <a:schemeClr val="dk1"/>
            </a:fontRef>
          </p:style>
          <p:txBody>
            <a:bodyPr rtlCol="0" anchor="ctr"/>
            <a:lstStyle/>
            <a:p>
              <a:pPr algn="ctr"/>
              <a:endParaRPr kumimoji="1" lang="zh-CN" altLang="en-US"/>
            </a:p>
          </p:txBody>
        </p:sp>
        <p:sp>
          <p:nvSpPr>
            <p:cNvPr id="18" name="矩形 17">
              <a:extLst>
                <a:ext uri="{FF2B5EF4-FFF2-40B4-BE49-F238E27FC236}">
                  <a16:creationId xmlns:a16="http://schemas.microsoft.com/office/drawing/2014/main" id="{13C2706F-AE31-B8FC-5A34-2D687FDDF25C}"/>
                </a:ext>
              </a:extLst>
            </p:cNvPr>
            <p:cNvSpPr/>
            <p:nvPr/>
          </p:nvSpPr>
          <p:spPr>
            <a:xfrm>
              <a:off x="6577195" y="4702629"/>
              <a:ext cx="542493" cy="535028"/>
            </a:xfrm>
            <a:prstGeom prst="rect">
              <a:avLst/>
            </a:prstGeom>
            <a:solidFill>
              <a:schemeClr val="accent6">
                <a:lumMod val="85000"/>
              </a:schemeClr>
            </a:solidFill>
            <a:ln w="25400">
              <a:solidFill>
                <a:schemeClr val="accent6">
                  <a:lumMod val="50000"/>
                </a:schemeClr>
              </a:solidFill>
            </a:ln>
            <a:effectLst/>
          </p:spPr>
          <p:style>
            <a:lnRef idx="1">
              <a:schemeClr val="dk1"/>
            </a:lnRef>
            <a:fillRef idx="2">
              <a:schemeClr val="dk1"/>
            </a:fillRef>
            <a:effectRef idx="1">
              <a:schemeClr val="dk1"/>
            </a:effectRef>
            <a:fontRef idx="minor">
              <a:schemeClr val="dk1"/>
            </a:fontRef>
          </p:style>
          <p:txBody>
            <a:bodyPr rtlCol="0" anchor="ctr"/>
            <a:lstStyle/>
            <a:p>
              <a:pPr algn="ctr"/>
              <a:endParaRPr kumimoji="1" lang="zh-CN" altLang="en-US"/>
            </a:p>
          </p:txBody>
        </p:sp>
      </p:grpSp>
      <p:grpSp>
        <p:nvGrpSpPr>
          <p:cNvPr id="19" name="组合 18">
            <a:extLst>
              <a:ext uri="{FF2B5EF4-FFF2-40B4-BE49-F238E27FC236}">
                <a16:creationId xmlns:a16="http://schemas.microsoft.com/office/drawing/2014/main" id="{B7468C97-2DC6-0815-0963-7E7E1E3578DB}"/>
              </a:ext>
            </a:extLst>
          </p:cNvPr>
          <p:cNvGrpSpPr/>
          <p:nvPr/>
        </p:nvGrpSpPr>
        <p:grpSpPr>
          <a:xfrm rot="5400000">
            <a:off x="6097855" y="5305903"/>
            <a:ext cx="2160000" cy="2160000"/>
            <a:chOff x="6039688" y="4702629"/>
            <a:chExt cx="1080000" cy="1080001"/>
          </a:xfrm>
        </p:grpSpPr>
        <p:sp>
          <p:nvSpPr>
            <p:cNvPr id="20" name="矩形 19">
              <a:extLst>
                <a:ext uri="{FF2B5EF4-FFF2-40B4-BE49-F238E27FC236}">
                  <a16:creationId xmlns:a16="http://schemas.microsoft.com/office/drawing/2014/main" id="{3C6B15E2-052E-D02C-2350-5D05E86C9F54}"/>
                </a:ext>
              </a:extLst>
            </p:cNvPr>
            <p:cNvSpPr/>
            <p:nvPr/>
          </p:nvSpPr>
          <p:spPr>
            <a:xfrm>
              <a:off x="6039688" y="4702629"/>
              <a:ext cx="542493" cy="1080000"/>
            </a:xfrm>
            <a:prstGeom prst="rect">
              <a:avLst/>
            </a:prstGeom>
            <a:solidFill>
              <a:schemeClr val="accent6">
                <a:lumMod val="85000"/>
              </a:schemeClr>
            </a:solidFill>
            <a:ln w="25400">
              <a:solidFill>
                <a:schemeClr val="accent6">
                  <a:lumMod val="50000"/>
                </a:schemeClr>
              </a:solidFill>
            </a:ln>
            <a:effectLst/>
          </p:spPr>
          <p:style>
            <a:lnRef idx="1">
              <a:schemeClr val="dk1"/>
            </a:lnRef>
            <a:fillRef idx="2">
              <a:schemeClr val="dk1"/>
            </a:fillRef>
            <a:effectRef idx="1">
              <a:schemeClr val="dk1"/>
            </a:effectRef>
            <a:fontRef idx="minor">
              <a:schemeClr val="dk1"/>
            </a:fontRef>
          </p:style>
          <p:txBody>
            <a:bodyPr rtlCol="0" anchor="ctr"/>
            <a:lstStyle/>
            <a:p>
              <a:pPr algn="ctr"/>
              <a:endParaRPr kumimoji="1" lang="zh-CN" altLang="en-US"/>
            </a:p>
          </p:txBody>
        </p:sp>
        <p:sp>
          <p:nvSpPr>
            <p:cNvPr id="21" name="矩形 20">
              <a:extLst>
                <a:ext uri="{FF2B5EF4-FFF2-40B4-BE49-F238E27FC236}">
                  <a16:creationId xmlns:a16="http://schemas.microsoft.com/office/drawing/2014/main" id="{63E5F29A-B14B-6913-6D12-97FB507324E8}"/>
                </a:ext>
              </a:extLst>
            </p:cNvPr>
            <p:cNvSpPr/>
            <p:nvPr/>
          </p:nvSpPr>
          <p:spPr>
            <a:xfrm>
              <a:off x="6577195" y="5237658"/>
              <a:ext cx="542493" cy="544972"/>
            </a:xfrm>
            <a:prstGeom prst="rect">
              <a:avLst/>
            </a:prstGeom>
            <a:solidFill>
              <a:schemeClr val="accent6">
                <a:lumMod val="85000"/>
              </a:schemeClr>
            </a:solidFill>
            <a:ln w="25400">
              <a:solidFill>
                <a:schemeClr val="accent6">
                  <a:lumMod val="50000"/>
                </a:schemeClr>
              </a:solidFill>
            </a:ln>
            <a:effectLst/>
          </p:spPr>
          <p:style>
            <a:lnRef idx="1">
              <a:schemeClr val="dk1"/>
            </a:lnRef>
            <a:fillRef idx="2">
              <a:schemeClr val="dk1"/>
            </a:fillRef>
            <a:effectRef idx="1">
              <a:schemeClr val="dk1"/>
            </a:effectRef>
            <a:fontRef idx="minor">
              <a:schemeClr val="dk1"/>
            </a:fontRef>
          </p:style>
          <p:txBody>
            <a:bodyPr rtlCol="0" anchor="ctr"/>
            <a:lstStyle/>
            <a:p>
              <a:pPr algn="ctr"/>
              <a:endParaRPr kumimoji="1" lang="zh-CN" altLang="en-US"/>
            </a:p>
          </p:txBody>
        </p:sp>
        <p:sp>
          <p:nvSpPr>
            <p:cNvPr id="22" name="矩形 21">
              <a:extLst>
                <a:ext uri="{FF2B5EF4-FFF2-40B4-BE49-F238E27FC236}">
                  <a16:creationId xmlns:a16="http://schemas.microsoft.com/office/drawing/2014/main" id="{C87A8C75-5F5F-F847-F70E-625E2312BD36}"/>
                </a:ext>
              </a:extLst>
            </p:cNvPr>
            <p:cNvSpPr/>
            <p:nvPr/>
          </p:nvSpPr>
          <p:spPr>
            <a:xfrm>
              <a:off x="6577195" y="4702629"/>
              <a:ext cx="542493" cy="535028"/>
            </a:xfrm>
            <a:prstGeom prst="rect">
              <a:avLst/>
            </a:prstGeom>
            <a:solidFill>
              <a:schemeClr val="accent6">
                <a:lumMod val="85000"/>
              </a:schemeClr>
            </a:solidFill>
            <a:ln w="25400">
              <a:solidFill>
                <a:schemeClr val="accent6">
                  <a:lumMod val="50000"/>
                </a:schemeClr>
              </a:solidFill>
            </a:ln>
            <a:effectLst/>
          </p:spPr>
          <p:style>
            <a:lnRef idx="1">
              <a:schemeClr val="dk1"/>
            </a:lnRef>
            <a:fillRef idx="2">
              <a:schemeClr val="dk1"/>
            </a:fillRef>
            <a:effectRef idx="1">
              <a:schemeClr val="dk1"/>
            </a:effectRef>
            <a:fontRef idx="minor">
              <a:schemeClr val="dk1"/>
            </a:fontRef>
          </p:style>
          <p:txBody>
            <a:bodyPr rtlCol="0" anchor="ctr"/>
            <a:lstStyle/>
            <a:p>
              <a:pPr algn="ctr"/>
              <a:endParaRPr kumimoji="1" lang="zh-CN" altLang="en-US"/>
            </a:p>
          </p:txBody>
        </p:sp>
      </p:grpSp>
      <p:grpSp>
        <p:nvGrpSpPr>
          <p:cNvPr id="23" name="组合 22">
            <a:extLst>
              <a:ext uri="{FF2B5EF4-FFF2-40B4-BE49-F238E27FC236}">
                <a16:creationId xmlns:a16="http://schemas.microsoft.com/office/drawing/2014/main" id="{6CE479DD-CFF5-4A79-D006-32606DD28E2D}"/>
              </a:ext>
            </a:extLst>
          </p:cNvPr>
          <p:cNvGrpSpPr/>
          <p:nvPr/>
        </p:nvGrpSpPr>
        <p:grpSpPr>
          <a:xfrm rot="5400000">
            <a:off x="8612491" y="5305903"/>
            <a:ext cx="2160000" cy="2160000"/>
            <a:chOff x="6039689" y="4702628"/>
            <a:chExt cx="1080000" cy="1080001"/>
          </a:xfrm>
        </p:grpSpPr>
        <p:sp>
          <p:nvSpPr>
            <p:cNvPr id="24" name="矩形 23">
              <a:extLst>
                <a:ext uri="{FF2B5EF4-FFF2-40B4-BE49-F238E27FC236}">
                  <a16:creationId xmlns:a16="http://schemas.microsoft.com/office/drawing/2014/main" id="{666191F6-4D28-5F05-8526-847A463FF21B}"/>
                </a:ext>
              </a:extLst>
            </p:cNvPr>
            <p:cNvSpPr/>
            <p:nvPr/>
          </p:nvSpPr>
          <p:spPr>
            <a:xfrm>
              <a:off x="6039689" y="4702629"/>
              <a:ext cx="764955" cy="1080000"/>
            </a:xfrm>
            <a:prstGeom prst="rect">
              <a:avLst/>
            </a:prstGeom>
            <a:solidFill>
              <a:schemeClr val="accent6">
                <a:lumMod val="85000"/>
              </a:schemeClr>
            </a:solidFill>
            <a:ln w="25400">
              <a:solidFill>
                <a:schemeClr val="accent6">
                  <a:lumMod val="50000"/>
                </a:schemeClr>
              </a:solidFill>
            </a:ln>
            <a:effectLst/>
          </p:spPr>
          <p:style>
            <a:lnRef idx="1">
              <a:schemeClr val="dk1"/>
            </a:lnRef>
            <a:fillRef idx="2">
              <a:schemeClr val="dk1"/>
            </a:fillRef>
            <a:effectRef idx="1">
              <a:schemeClr val="dk1"/>
            </a:effectRef>
            <a:fontRef idx="minor">
              <a:schemeClr val="dk1"/>
            </a:fontRef>
          </p:style>
          <p:txBody>
            <a:bodyPr rtlCol="0" anchor="ctr"/>
            <a:lstStyle/>
            <a:p>
              <a:pPr algn="ctr"/>
              <a:endParaRPr kumimoji="1" lang="zh-CN" altLang="en-US"/>
            </a:p>
          </p:txBody>
        </p:sp>
        <p:sp>
          <p:nvSpPr>
            <p:cNvPr id="25" name="矩形 24">
              <a:extLst>
                <a:ext uri="{FF2B5EF4-FFF2-40B4-BE49-F238E27FC236}">
                  <a16:creationId xmlns:a16="http://schemas.microsoft.com/office/drawing/2014/main" id="{8253B1ED-DF20-C48A-BC90-EE5DC63112CD}"/>
                </a:ext>
              </a:extLst>
            </p:cNvPr>
            <p:cNvSpPr/>
            <p:nvPr/>
          </p:nvSpPr>
          <p:spPr>
            <a:xfrm>
              <a:off x="6804647" y="5237657"/>
              <a:ext cx="315042" cy="544972"/>
            </a:xfrm>
            <a:prstGeom prst="rect">
              <a:avLst/>
            </a:prstGeom>
            <a:solidFill>
              <a:schemeClr val="accent6">
                <a:lumMod val="85000"/>
              </a:schemeClr>
            </a:solidFill>
            <a:ln w="25400">
              <a:solidFill>
                <a:schemeClr val="accent6">
                  <a:lumMod val="50000"/>
                </a:schemeClr>
              </a:solidFill>
            </a:ln>
            <a:effectLst/>
          </p:spPr>
          <p:style>
            <a:lnRef idx="1">
              <a:schemeClr val="dk1"/>
            </a:lnRef>
            <a:fillRef idx="2">
              <a:schemeClr val="dk1"/>
            </a:fillRef>
            <a:effectRef idx="1">
              <a:schemeClr val="dk1"/>
            </a:effectRef>
            <a:fontRef idx="minor">
              <a:schemeClr val="dk1"/>
            </a:fontRef>
          </p:style>
          <p:txBody>
            <a:bodyPr rtlCol="0" anchor="ctr"/>
            <a:lstStyle/>
            <a:p>
              <a:pPr algn="ctr"/>
              <a:endParaRPr kumimoji="1" lang="zh-CN" altLang="en-US"/>
            </a:p>
          </p:txBody>
        </p:sp>
        <p:sp>
          <p:nvSpPr>
            <p:cNvPr id="26" name="矩形 25">
              <a:extLst>
                <a:ext uri="{FF2B5EF4-FFF2-40B4-BE49-F238E27FC236}">
                  <a16:creationId xmlns:a16="http://schemas.microsoft.com/office/drawing/2014/main" id="{59E0F468-2C76-B771-2B89-79DB29DED96B}"/>
                </a:ext>
              </a:extLst>
            </p:cNvPr>
            <p:cNvSpPr/>
            <p:nvPr/>
          </p:nvSpPr>
          <p:spPr>
            <a:xfrm>
              <a:off x="6804647" y="4702628"/>
              <a:ext cx="315042" cy="535028"/>
            </a:xfrm>
            <a:prstGeom prst="rect">
              <a:avLst/>
            </a:prstGeom>
            <a:solidFill>
              <a:schemeClr val="accent6">
                <a:lumMod val="85000"/>
              </a:schemeClr>
            </a:solidFill>
            <a:ln w="25400">
              <a:solidFill>
                <a:schemeClr val="accent6">
                  <a:lumMod val="50000"/>
                </a:schemeClr>
              </a:solidFill>
            </a:ln>
            <a:effectLst/>
          </p:spPr>
          <p:style>
            <a:lnRef idx="1">
              <a:schemeClr val="dk1"/>
            </a:lnRef>
            <a:fillRef idx="2">
              <a:schemeClr val="dk1"/>
            </a:fillRef>
            <a:effectRef idx="1">
              <a:schemeClr val="dk1"/>
            </a:effectRef>
            <a:fontRef idx="minor">
              <a:schemeClr val="dk1"/>
            </a:fontRef>
          </p:style>
          <p:txBody>
            <a:bodyPr rtlCol="0" anchor="ctr"/>
            <a:lstStyle/>
            <a:p>
              <a:pPr algn="ctr"/>
              <a:endParaRPr kumimoji="1" lang="zh-CN" altLang="en-US"/>
            </a:p>
          </p:txBody>
        </p:sp>
      </p:grpSp>
      <p:grpSp>
        <p:nvGrpSpPr>
          <p:cNvPr id="28" name="组合 27">
            <a:extLst>
              <a:ext uri="{FF2B5EF4-FFF2-40B4-BE49-F238E27FC236}">
                <a16:creationId xmlns:a16="http://schemas.microsoft.com/office/drawing/2014/main" id="{CF8B1169-5E56-0E7B-F542-DB0DACB68419}"/>
              </a:ext>
            </a:extLst>
          </p:cNvPr>
          <p:cNvGrpSpPr/>
          <p:nvPr/>
        </p:nvGrpSpPr>
        <p:grpSpPr>
          <a:xfrm rot="5400000">
            <a:off x="10989965" y="5310889"/>
            <a:ext cx="2160000" cy="2160000"/>
            <a:chOff x="6039689" y="4702628"/>
            <a:chExt cx="1080001" cy="1080002"/>
          </a:xfrm>
        </p:grpSpPr>
        <p:sp>
          <p:nvSpPr>
            <p:cNvPr id="29" name="矩形 28">
              <a:extLst>
                <a:ext uri="{FF2B5EF4-FFF2-40B4-BE49-F238E27FC236}">
                  <a16:creationId xmlns:a16="http://schemas.microsoft.com/office/drawing/2014/main" id="{A3EF619E-9F9F-09B2-7543-0606C09A490D}"/>
                </a:ext>
              </a:extLst>
            </p:cNvPr>
            <p:cNvSpPr/>
            <p:nvPr/>
          </p:nvSpPr>
          <p:spPr>
            <a:xfrm>
              <a:off x="6039689" y="4702629"/>
              <a:ext cx="764955" cy="1080000"/>
            </a:xfrm>
            <a:prstGeom prst="rect">
              <a:avLst/>
            </a:prstGeom>
            <a:solidFill>
              <a:schemeClr val="accent6">
                <a:lumMod val="85000"/>
              </a:schemeClr>
            </a:solidFill>
            <a:ln w="25400">
              <a:solidFill>
                <a:schemeClr val="accent6">
                  <a:lumMod val="50000"/>
                </a:schemeClr>
              </a:solidFill>
            </a:ln>
            <a:effectLst/>
          </p:spPr>
          <p:style>
            <a:lnRef idx="1">
              <a:schemeClr val="dk1"/>
            </a:lnRef>
            <a:fillRef idx="2">
              <a:schemeClr val="dk1"/>
            </a:fillRef>
            <a:effectRef idx="1">
              <a:schemeClr val="dk1"/>
            </a:effectRef>
            <a:fontRef idx="minor">
              <a:schemeClr val="dk1"/>
            </a:fontRef>
          </p:style>
          <p:txBody>
            <a:bodyPr rtlCol="0" anchor="ctr"/>
            <a:lstStyle/>
            <a:p>
              <a:pPr algn="ctr"/>
              <a:endParaRPr kumimoji="1" lang="zh-CN" altLang="en-US"/>
            </a:p>
          </p:txBody>
        </p:sp>
        <p:sp>
          <p:nvSpPr>
            <p:cNvPr id="30" name="矩形 29">
              <a:extLst>
                <a:ext uri="{FF2B5EF4-FFF2-40B4-BE49-F238E27FC236}">
                  <a16:creationId xmlns:a16="http://schemas.microsoft.com/office/drawing/2014/main" id="{D3ABC898-7ABB-9E2E-3654-A9D913BA0E1C}"/>
                </a:ext>
              </a:extLst>
            </p:cNvPr>
            <p:cNvSpPr/>
            <p:nvPr/>
          </p:nvSpPr>
          <p:spPr>
            <a:xfrm>
              <a:off x="6354734" y="5237658"/>
              <a:ext cx="764956" cy="544972"/>
            </a:xfrm>
            <a:prstGeom prst="rect">
              <a:avLst/>
            </a:prstGeom>
            <a:solidFill>
              <a:schemeClr val="accent6">
                <a:lumMod val="85000"/>
              </a:schemeClr>
            </a:solidFill>
            <a:ln w="25400">
              <a:solidFill>
                <a:schemeClr val="accent6">
                  <a:lumMod val="50000"/>
                </a:schemeClr>
              </a:solidFill>
            </a:ln>
            <a:effectLst/>
          </p:spPr>
          <p:style>
            <a:lnRef idx="1">
              <a:schemeClr val="dk1"/>
            </a:lnRef>
            <a:fillRef idx="2">
              <a:schemeClr val="dk1"/>
            </a:fillRef>
            <a:effectRef idx="1">
              <a:schemeClr val="dk1"/>
            </a:effectRef>
            <a:fontRef idx="minor">
              <a:schemeClr val="dk1"/>
            </a:fontRef>
          </p:style>
          <p:txBody>
            <a:bodyPr rtlCol="0" anchor="ctr"/>
            <a:lstStyle/>
            <a:p>
              <a:pPr algn="ctr"/>
              <a:endParaRPr kumimoji="1" lang="zh-CN" altLang="en-US"/>
            </a:p>
          </p:txBody>
        </p:sp>
        <p:sp>
          <p:nvSpPr>
            <p:cNvPr id="31" name="矩形 30">
              <a:extLst>
                <a:ext uri="{FF2B5EF4-FFF2-40B4-BE49-F238E27FC236}">
                  <a16:creationId xmlns:a16="http://schemas.microsoft.com/office/drawing/2014/main" id="{F1FB21D5-E526-708A-865A-484D3DF8F845}"/>
                </a:ext>
              </a:extLst>
            </p:cNvPr>
            <p:cNvSpPr/>
            <p:nvPr/>
          </p:nvSpPr>
          <p:spPr>
            <a:xfrm>
              <a:off x="6354735" y="4702628"/>
              <a:ext cx="764955" cy="535028"/>
            </a:xfrm>
            <a:prstGeom prst="rect">
              <a:avLst/>
            </a:prstGeom>
            <a:solidFill>
              <a:schemeClr val="accent6">
                <a:lumMod val="85000"/>
              </a:schemeClr>
            </a:solidFill>
            <a:ln w="25400">
              <a:solidFill>
                <a:schemeClr val="accent6">
                  <a:lumMod val="50000"/>
                </a:schemeClr>
              </a:solidFill>
            </a:ln>
            <a:effectLst/>
          </p:spPr>
          <p:style>
            <a:lnRef idx="1">
              <a:schemeClr val="dk1"/>
            </a:lnRef>
            <a:fillRef idx="2">
              <a:schemeClr val="dk1"/>
            </a:fillRef>
            <a:effectRef idx="1">
              <a:schemeClr val="dk1"/>
            </a:effectRef>
            <a:fontRef idx="minor">
              <a:schemeClr val="dk1"/>
            </a:fontRef>
          </p:style>
          <p:txBody>
            <a:bodyPr rtlCol="0" anchor="ctr"/>
            <a:lstStyle/>
            <a:p>
              <a:pPr algn="ctr"/>
              <a:endParaRPr kumimoji="1" lang="zh-CN" altLang="en-US"/>
            </a:p>
          </p:txBody>
        </p:sp>
      </p:grpSp>
      <p:sp>
        <p:nvSpPr>
          <p:cNvPr id="33" name="文本框 32">
            <a:extLst>
              <a:ext uri="{FF2B5EF4-FFF2-40B4-BE49-F238E27FC236}">
                <a16:creationId xmlns:a16="http://schemas.microsoft.com/office/drawing/2014/main" id="{3177E2DE-88AE-2D75-6925-E12F0BD6317C}"/>
              </a:ext>
            </a:extLst>
          </p:cNvPr>
          <p:cNvSpPr txBox="1"/>
          <p:nvPr/>
        </p:nvSpPr>
        <p:spPr>
          <a:xfrm>
            <a:off x="13084475" y="6449416"/>
            <a:ext cx="665018" cy="553998"/>
          </a:xfrm>
          <a:prstGeom prst="rect">
            <a:avLst/>
          </a:prstGeom>
          <a:noFill/>
        </p:spPr>
        <p:txBody>
          <a:bodyPr wrap="square" rtlCol="0">
            <a:spAutoFit/>
          </a:bodyPr>
          <a:lstStyle/>
          <a:p>
            <a:r>
              <a:rPr kumimoji="1" lang="en-US" altLang="zh-CN" sz="3000" dirty="0"/>
              <a:t>…</a:t>
            </a:r>
            <a:endParaRPr kumimoji="1" lang="zh-CN" altLang="en-US" sz="3000" dirty="0"/>
          </a:p>
        </p:txBody>
      </p:sp>
      <p:grpSp>
        <p:nvGrpSpPr>
          <p:cNvPr id="34" name="组合 33">
            <a:extLst>
              <a:ext uri="{FF2B5EF4-FFF2-40B4-BE49-F238E27FC236}">
                <a16:creationId xmlns:a16="http://schemas.microsoft.com/office/drawing/2014/main" id="{2752A509-B36B-1C5F-BB54-C8108539A9A4}"/>
              </a:ext>
            </a:extLst>
          </p:cNvPr>
          <p:cNvGrpSpPr/>
          <p:nvPr/>
        </p:nvGrpSpPr>
        <p:grpSpPr>
          <a:xfrm rot="16200000">
            <a:off x="8577183" y="2663094"/>
            <a:ext cx="2160000" cy="2160000"/>
            <a:chOff x="6039688" y="4702629"/>
            <a:chExt cx="1080000" cy="1080000"/>
          </a:xfrm>
        </p:grpSpPr>
        <p:sp>
          <p:nvSpPr>
            <p:cNvPr id="35" name="矩形 34">
              <a:extLst>
                <a:ext uri="{FF2B5EF4-FFF2-40B4-BE49-F238E27FC236}">
                  <a16:creationId xmlns:a16="http://schemas.microsoft.com/office/drawing/2014/main" id="{116A5B06-2E1A-1B6E-52C8-C6E0505E667E}"/>
                </a:ext>
              </a:extLst>
            </p:cNvPr>
            <p:cNvSpPr/>
            <p:nvPr/>
          </p:nvSpPr>
          <p:spPr>
            <a:xfrm>
              <a:off x="6039688" y="4702629"/>
              <a:ext cx="360000" cy="1080000"/>
            </a:xfrm>
            <a:prstGeom prst="rect">
              <a:avLst/>
            </a:prstGeom>
            <a:solidFill>
              <a:schemeClr val="accent6">
                <a:lumMod val="85000"/>
              </a:schemeClr>
            </a:solidFill>
            <a:ln w="25400">
              <a:solidFill>
                <a:schemeClr val="accent6">
                  <a:lumMod val="50000"/>
                </a:schemeClr>
              </a:solidFill>
            </a:ln>
            <a:effectLst/>
          </p:spPr>
          <p:style>
            <a:lnRef idx="1">
              <a:schemeClr val="dk1"/>
            </a:lnRef>
            <a:fillRef idx="2">
              <a:schemeClr val="dk1"/>
            </a:fillRef>
            <a:effectRef idx="1">
              <a:schemeClr val="dk1"/>
            </a:effectRef>
            <a:fontRef idx="minor">
              <a:schemeClr val="dk1"/>
            </a:fontRef>
          </p:style>
          <p:txBody>
            <a:bodyPr vert="eaVert" rtlCol="0" anchor="ctr"/>
            <a:lstStyle/>
            <a:p>
              <a:pPr algn="ctr"/>
              <a:r>
                <a:rPr kumimoji="1" lang="en-US" altLang="zh-CN" sz="3000" dirty="0">
                  <a:latin typeface="Tahoma" panose="020B0604030504040204" pitchFamily="34" charset="0"/>
                  <a:ea typeface="Tahoma" panose="020B0604030504040204" pitchFamily="34" charset="0"/>
                  <a:cs typeface="Tahoma" panose="020B0604030504040204" pitchFamily="34" charset="0"/>
                </a:rPr>
                <a:t>View 3</a:t>
              </a:r>
              <a:endParaRPr kumimoji="1" lang="zh-CN" altLang="en-US" sz="3000" dirty="0">
                <a:latin typeface="Tahoma" panose="020B0604030504040204" pitchFamily="34" charset="0"/>
                <a:cs typeface="Tahoma" panose="020B0604030504040204" pitchFamily="34" charset="0"/>
              </a:endParaRPr>
            </a:p>
          </p:txBody>
        </p:sp>
        <p:sp>
          <p:nvSpPr>
            <p:cNvPr id="36" name="矩形 35">
              <a:extLst>
                <a:ext uri="{FF2B5EF4-FFF2-40B4-BE49-F238E27FC236}">
                  <a16:creationId xmlns:a16="http://schemas.microsoft.com/office/drawing/2014/main" id="{217ABE50-8D3B-AF21-E5F7-B08CF5CEC657}"/>
                </a:ext>
              </a:extLst>
            </p:cNvPr>
            <p:cNvSpPr/>
            <p:nvPr/>
          </p:nvSpPr>
          <p:spPr>
            <a:xfrm>
              <a:off x="6399688" y="4702629"/>
              <a:ext cx="360000" cy="1080000"/>
            </a:xfrm>
            <a:prstGeom prst="rect">
              <a:avLst/>
            </a:prstGeom>
            <a:solidFill>
              <a:schemeClr val="accent6">
                <a:lumMod val="85000"/>
              </a:schemeClr>
            </a:solidFill>
            <a:ln w="25400">
              <a:solidFill>
                <a:schemeClr val="accent6">
                  <a:lumMod val="50000"/>
                </a:schemeClr>
              </a:solidFill>
            </a:ln>
            <a:effectLst/>
          </p:spPr>
          <p:style>
            <a:lnRef idx="1">
              <a:schemeClr val="dk1"/>
            </a:lnRef>
            <a:fillRef idx="2">
              <a:schemeClr val="dk1"/>
            </a:fillRef>
            <a:effectRef idx="1">
              <a:schemeClr val="dk1"/>
            </a:effectRef>
            <a:fontRef idx="minor">
              <a:schemeClr val="dk1"/>
            </a:fontRef>
          </p:style>
          <p:txBody>
            <a:bodyPr vert="eaVert" rtlCol="0" anchor="ctr"/>
            <a:lstStyle/>
            <a:p>
              <a:pPr algn="ctr"/>
              <a:r>
                <a:rPr kumimoji="1" lang="en-US" altLang="zh-CN" sz="3000" dirty="0">
                  <a:latin typeface="Tahoma" panose="020B0604030504040204" pitchFamily="34" charset="0"/>
                  <a:ea typeface="Tahoma" panose="020B0604030504040204" pitchFamily="34" charset="0"/>
                  <a:cs typeface="Tahoma" panose="020B0604030504040204" pitchFamily="34" charset="0"/>
                </a:rPr>
                <a:t>View 2</a:t>
              </a:r>
              <a:endParaRPr kumimoji="1" lang="zh-CN" altLang="en-US" sz="3000" dirty="0">
                <a:latin typeface="Tahoma" panose="020B0604030504040204" pitchFamily="34" charset="0"/>
                <a:cs typeface="Tahoma" panose="020B0604030504040204" pitchFamily="34" charset="0"/>
              </a:endParaRPr>
            </a:p>
          </p:txBody>
        </p:sp>
        <p:sp>
          <p:nvSpPr>
            <p:cNvPr id="37" name="矩形 36">
              <a:extLst>
                <a:ext uri="{FF2B5EF4-FFF2-40B4-BE49-F238E27FC236}">
                  <a16:creationId xmlns:a16="http://schemas.microsoft.com/office/drawing/2014/main" id="{F6D6EAB8-A55A-A43B-93D6-AD5C2F65702A}"/>
                </a:ext>
              </a:extLst>
            </p:cNvPr>
            <p:cNvSpPr/>
            <p:nvPr/>
          </p:nvSpPr>
          <p:spPr>
            <a:xfrm>
              <a:off x="6759688" y="4702629"/>
              <a:ext cx="360000" cy="1080000"/>
            </a:xfrm>
            <a:prstGeom prst="rect">
              <a:avLst/>
            </a:prstGeom>
            <a:solidFill>
              <a:schemeClr val="accent6">
                <a:lumMod val="85000"/>
              </a:schemeClr>
            </a:solidFill>
            <a:ln w="25400">
              <a:solidFill>
                <a:schemeClr val="accent6">
                  <a:lumMod val="50000"/>
                </a:schemeClr>
              </a:solidFill>
            </a:ln>
            <a:effectLst/>
          </p:spPr>
          <p:style>
            <a:lnRef idx="1">
              <a:schemeClr val="dk1"/>
            </a:lnRef>
            <a:fillRef idx="2">
              <a:schemeClr val="dk1"/>
            </a:fillRef>
            <a:effectRef idx="1">
              <a:schemeClr val="dk1"/>
            </a:effectRef>
            <a:fontRef idx="minor">
              <a:schemeClr val="dk1"/>
            </a:fontRef>
          </p:style>
          <p:txBody>
            <a:bodyPr vert="eaVert" rtlCol="0" anchor="ctr"/>
            <a:lstStyle/>
            <a:p>
              <a:pPr algn="ctr"/>
              <a:r>
                <a:rPr kumimoji="1" lang="en-US" altLang="zh-CN" sz="3000" dirty="0">
                  <a:latin typeface="Tahoma" panose="020B0604030504040204" pitchFamily="34" charset="0"/>
                  <a:ea typeface="Tahoma" panose="020B0604030504040204" pitchFamily="34" charset="0"/>
                  <a:cs typeface="Tahoma" panose="020B0604030504040204" pitchFamily="34" charset="0"/>
                </a:rPr>
                <a:t>View 1</a:t>
              </a:r>
              <a:endParaRPr kumimoji="1" lang="zh-CN" altLang="en-US" sz="3000" dirty="0">
                <a:latin typeface="Tahoma" panose="020B0604030504040204" pitchFamily="34" charset="0"/>
                <a:cs typeface="Tahoma" panose="020B0604030504040204" pitchFamily="34" charset="0"/>
              </a:endParaRPr>
            </a:p>
          </p:txBody>
        </p:sp>
      </p:grpSp>
      <p:sp>
        <p:nvSpPr>
          <p:cNvPr id="42" name="文本框 41">
            <a:extLst>
              <a:ext uri="{FF2B5EF4-FFF2-40B4-BE49-F238E27FC236}">
                <a16:creationId xmlns:a16="http://schemas.microsoft.com/office/drawing/2014/main" id="{FBC01E15-1588-4E63-E66D-6940E0FA9AA0}"/>
              </a:ext>
            </a:extLst>
          </p:cNvPr>
          <p:cNvSpPr txBox="1"/>
          <p:nvPr/>
        </p:nvSpPr>
        <p:spPr>
          <a:xfrm>
            <a:off x="13084475" y="3742852"/>
            <a:ext cx="665018" cy="553998"/>
          </a:xfrm>
          <a:prstGeom prst="rect">
            <a:avLst/>
          </a:prstGeom>
          <a:noFill/>
        </p:spPr>
        <p:txBody>
          <a:bodyPr wrap="square" rtlCol="0">
            <a:spAutoFit/>
          </a:bodyPr>
          <a:lstStyle/>
          <a:p>
            <a:r>
              <a:rPr kumimoji="1" lang="en-US" altLang="zh-CN" sz="3000" dirty="0"/>
              <a:t>…</a:t>
            </a:r>
            <a:endParaRPr kumimoji="1" lang="zh-CN" altLang="en-US" sz="3000" dirty="0"/>
          </a:p>
        </p:txBody>
      </p:sp>
      <p:grpSp>
        <p:nvGrpSpPr>
          <p:cNvPr id="43" name="组合 42">
            <a:extLst>
              <a:ext uri="{FF2B5EF4-FFF2-40B4-BE49-F238E27FC236}">
                <a16:creationId xmlns:a16="http://schemas.microsoft.com/office/drawing/2014/main" id="{F629892D-EC32-5B32-BE54-448FD115FDEE}"/>
              </a:ext>
            </a:extLst>
          </p:cNvPr>
          <p:cNvGrpSpPr/>
          <p:nvPr/>
        </p:nvGrpSpPr>
        <p:grpSpPr>
          <a:xfrm rot="16200000">
            <a:off x="10989510" y="2663094"/>
            <a:ext cx="2160000" cy="2160000"/>
            <a:chOff x="6039688" y="4702629"/>
            <a:chExt cx="1080000" cy="1080000"/>
          </a:xfrm>
        </p:grpSpPr>
        <p:sp>
          <p:nvSpPr>
            <p:cNvPr id="44" name="矩形 43">
              <a:extLst>
                <a:ext uri="{FF2B5EF4-FFF2-40B4-BE49-F238E27FC236}">
                  <a16:creationId xmlns:a16="http://schemas.microsoft.com/office/drawing/2014/main" id="{F88DDD84-272D-3150-B5D5-88EF31F8D964}"/>
                </a:ext>
              </a:extLst>
            </p:cNvPr>
            <p:cNvSpPr/>
            <p:nvPr/>
          </p:nvSpPr>
          <p:spPr>
            <a:xfrm>
              <a:off x="6039688" y="4702629"/>
              <a:ext cx="360000" cy="1080000"/>
            </a:xfrm>
            <a:prstGeom prst="rect">
              <a:avLst/>
            </a:prstGeom>
            <a:solidFill>
              <a:schemeClr val="accent6">
                <a:lumMod val="85000"/>
              </a:schemeClr>
            </a:solidFill>
            <a:ln w="25400">
              <a:solidFill>
                <a:schemeClr val="accent6">
                  <a:lumMod val="50000"/>
                </a:schemeClr>
              </a:solidFill>
            </a:ln>
            <a:effectLst/>
          </p:spPr>
          <p:style>
            <a:lnRef idx="1">
              <a:schemeClr val="dk1"/>
            </a:lnRef>
            <a:fillRef idx="2">
              <a:schemeClr val="dk1"/>
            </a:fillRef>
            <a:effectRef idx="1">
              <a:schemeClr val="dk1"/>
            </a:effectRef>
            <a:fontRef idx="minor">
              <a:schemeClr val="dk1"/>
            </a:fontRef>
          </p:style>
          <p:txBody>
            <a:bodyPr vert="eaVert" rtlCol="0" anchor="ctr"/>
            <a:lstStyle/>
            <a:p>
              <a:pPr algn="ctr"/>
              <a:r>
                <a:rPr kumimoji="1" lang="en-US" altLang="zh-CN" sz="3000" dirty="0">
                  <a:latin typeface="Tahoma" panose="020B0604030504040204" pitchFamily="34" charset="0"/>
                  <a:ea typeface="Tahoma" panose="020B0604030504040204" pitchFamily="34" charset="0"/>
                  <a:cs typeface="Tahoma" panose="020B0604030504040204" pitchFamily="34" charset="0"/>
                </a:rPr>
                <a:t>View 2</a:t>
              </a:r>
              <a:endParaRPr kumimoji="1" lang="zh-CN" altLang="en-US" sz="3000" dirty="0">
                <a:latin typeface="Tahoma" panose="020B0604030504040204" pitchFamily="34" charset="0"/>
                <a:cs typeface="Tahoma" panose="020B0604030504040204" pitchFamily="34" charset="0"/>
              </a:endParaRPr>
            </a:p>
          </p:txBody>
        </p:sp>
        <p:sp>
          <p:nvSpPr>
            <p:cNvPr id="45" name="矩形 44">
              <a:extLst>
                <a:ext uri="{FF2B5EF4-FFF2-40B4-BE49-F238E27FC236}">
                  <a16:creationId xmlns:a16="http://schemas.microsoft.com/office/drawing/2014/main" id="{CFF123F4-F4E4-3D1F-ED1A-70F95D4509D3}"/>
                </a:ext>
              </a:extLst>
            </p:cNvPr>
            <p:cNvSpPr/>
            <p:nvPr/>
          </p:nvSpPr>
          <p:spPr>
            <a:xfrm>
              <a:off x="6399688" y="4702629"/>
              <a:ext cx="360000" cy="1080000"/>
            </a:xfrm>
            <a:prstGeom prst="rect">
              <a:avLst/>
            </a:prstGeom>
            <a:solidFill>
              <a:schemeClr val="accent6">
                <a:lumMod val="85000"/>
              </a:schemeClr>
            </a:solidFill>
            <a:ln w="25400">
              <a:solidFill>
                <a:schemeClr val="accent6">
                  <a:lumMod val="50000"/>
                </a:schemeClr>
              </a:solidFill>
            </a:ln>
            <a:effectLst/>
          </p:spPr>
          <p:style>
            <a:lnRef idx="1">
              <a:schemeClr val="dk1"/>
            </a:lnRef>
            <a:fillRef idx="2">
              <a:schemeClr val="dk1"/>
            </a:fillRef>
            <a:effectRef idx="1">
              <a:schemeClr val="dk1"/>
            </a:effectRef>
            <a:fontRef idx="minor">
              <a:schemeClr val="dk1"/>
            </a:fontRef>
          </p:style>
          <p:txBody>
            <a:bodyPr vert="eaVert" rtlCol="0" anchor="ctr"/>
            <a:lstStyle/>
            <a:p>
              <a:pPr algn="ctr"/>
              <a:r>
                <a:rPr kumimoji="1" lang="en-US" altLang="zh-CN" sz="3000" dirty="0">
                  <a:latin typeface="Tahoma" panose="020B0604030504040204" pitchFamily="34" charset="0"/>
                  <a:ea typeface="Tahoma" panose="020B0604030504040204" pitchFamily="34" charset="0"/>
                  <a:cs typeface="Tahoma" panose="020B0604030504040204" pitchFamily="34" charset="0"/>
                </a:rPr>
                <a:t>View 3</a:t>
              </a:r>
              <a:endParaRPr kumimoji="1" lang="zh-CN" altLang="en-US" sz="3000" dirty="0">
                <a:latin typeface="Tahoma" panose="020B0604030504040204" pitchFamily="34" charset="0"/>
                <a:cs typeface="Tahoma" panose="020B0604030504040204" pitchFamily="34" charset="0"/>
              </a:endParaRPr>
            </a:p>
          </p:txBody>
        </p:sp>
        <p:sp>
          <p:nvSpPr>
            <p:cNvPr id="46" name="矩形 45">
              <a:extLst>
                <a:ext uri="{FF2B5EF4-FFF2-40B4-BE49-F238E27FC236}">
                  <a16:creationId xmlns:a16="http://schemas.microsoft.com/office/drawing/2014/main" id="{0B68A08D-5A7D-DC61-B361-2FFD1E7BE653}"/>
                </a:ext>
              </a:extLst>
            </p:cNvPr>
            <p:cNvSpPr/>
            <p:nvPr/>
          </p:nvSpPr>
          <p:spPr>
            <a:xfrm>
              <a:off x="6759688" y="4702629"/>
              <a:ext cx="360000" cy="1080000"/>
            </a:xfrm>
            <a:prstGeom prst="rect">
              <a:avLst/>
            </a:prstGeom>
            <a:solidFill>
              <a:schemeClr val="accent6">
                <a:lumMod val="85000"/>
              </a:schemeClr>
            </a:solidFill>
            <a:ln w="25400">
              <a:solidFill>
                <a:schemeClr val="accent6">
                  <a:lumMod val="50000"/>
                </a:schemeClr>
              </a:solidFill>
            </a:ln>
            <a:effectLst/>
          </p:spPr>
          <p:style>
            <a:lnRef idx="1">
              <a:schemeClr val="dk1"/>
            </a:lnRef>
            <a:fillRef idx="2">
              <a:schemeClr val="dk1"/>
            </a:fillRef>
            <a:effectRef idx="1">
              <a:schemeClr val="dk1"/>
            </a:effectRef>
            <a:fontRef idx="minor">
              <a:schemeClr val="dk1"/>
            </a:fontRef>
          </p:style>
          <p:txBody>
            <a:bodyPr vert="eaVert" rtlCol="0" anchor="ctr"/>
            <a:lstStyle/>
            <a:p>
              <a:pPr algn="ctr"/>
              <a:r>
                <a:rPr kumimoji="1" lang="en-US" altLang="zh-CN" sz="3000" dirty="0">
                  <a:latin typeface="Tahoma" panose="020B0604030504040204" pitchFamily="34" charset="0"/>
                  <a:ea typeface="Tahoma" panose="020B0604030504040204" pitchFamily="34" charset="0"/>
                  <a:cs typeface="Tahoma" panose="020B0604030504040204" pitchFamily="34" charset="0"/>
                </a:rPr>
                <a:t>View 1</a:t>
              </a:r>
              <a:endParaRPr kumimoji="1" lang="zh-CN" altLang="en-US" sz="3000" dirty="0">
                <a:latin typeface="Tahoma" panose="020B0604030504040204" pitchFamily="34" charset="0"/>
                <a:cs typeface="Tahoma" panose="020B0604030504040204" pitchFamily="34" charset="0"/>
              </a:endParaRPr>
            </a:p>
          </p:txBody>
        </p:sp>
      </p:grpSp>
      <p:sp>
        <p:nvSpPr>
          <p:cNvPr id="47" name="左大括号 46">
            <a:extLst>
              <a:ext uri="{FF2B5EF4-FFF2-40B4-BE49-F238E27FC236}">
                <a16:creationId xmlns:a16="http://schemas.microsoft.com/office/drawing/2014/main" id="{60707FBE-E1BF-6973-5170-8EDF190F2514}"/>
              </a:ext>
            </a:extLst>
          </p:cNvPr>
          <p:cNvSpPr/>
          <p:nvPr/>
        </p:nvSpPr>
        <p:spPr>
          <a:xfrm rot="16200000">
            <a:off x="5814919" y="5354710"/>
            <a:ext cx="326332" cy="4548718"/>
          </a:xfrm>
          <a:prstGeom prst="leftBrace">
            <a:avLst/>
          </a:prstGeom>
          <a:ln w="38100">
            <a:solidFill>
              <a:srgbClr val="8C38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zh-CN" altLang="en-US"/>
          </a:p>
        </p:txBody>
      </p:sp>
      <p:sp>
        <p:nvSpPr>
          <p:cNvPr id="48" name="文本框 47">
            <a:extLst>
              <a:ext uri="{FF2B5EF4-FFF2-40B4-BE49-F238E27FC236}">
                <a16:creationId xmlns:a16="http://schemas.microsoft.com/office/drawing/2014/main" id="{9BE06A84-6076-CCC8-A136-5D0F323FD6D5}"/>
              </a:ext>
            </a:extLst>
          </p:cNvPr>
          <p:cNvSpPr txBox="1"/>
          <p:nvPr/>
        </p:nvSpPr>
        <p:spPr>
          <a:xfrm>
            <a:off x="4707015" y="7761153"/>
            <a:ext cx="2545890" cy="446276"/>
          </a:xfrm>
          <a:prstGeom prst="rect">
            <a:avLst/>
          </a:prstGeom>
          <a:noFill/>
        </p:spPr>
        <p:txBody>
          <a:bodyPr wrap="none" rtlCol="0">
            <a:spAutoFit/>
          </a:bodyPr>
          <a:lstStyle/>
          <a:p>
            <a:pPr algn="dist"/>
            <a:r>
              <a:rPr kumimoji="1" lang="en-US" altLang="zh-CN" sz="2300" dirty="0">
                <a:latin typeface="Tahoma" panose="020B0604030504040204" pitchFamily="34" charset="0"/>
                <a:ea typeface="Tahoma" panose="020B0604030504040204" pitchFamily="34" charset="0"/>
                <a:cs typeface="Tahoma" panose="020B0604030504040204" pitchFamily="34" charset="0"/>
              </a:rPr>
              <a:t>Layout candidates</a:t>
            </a:r>
            <a:endParaRPr kumimoji="1" lang="zh-CN" altLang="en-US" sz="2300" dirty="0">
              <a:latin typeface="Tahoma" panose="020B0604030504040204" pitchFamily="34" charset="0"/>
              <a:cs typeface="Tahoma" panose="020B0604030504040204" pitchFamily="34" charset="0"/>
            </a:endParaRPr>
          </a:p>
        </p:txBody>
      </p:sp>
      <p:grpSp>
        <p:nvGrpSpPr>
          <p:cNvPr id="51" name="组合 50">
            <a:extLst>
              <a:ext uri="{FF2B5EF4-FFF2-40B4-BE49-F238E27FC236}">
                <a16:creationId xmlns:a16="http://schemas.microsoft.com/office/drawing/2014/main" id="{5980C439-0A4F-697A-906C-2C1914923E0A}"/>
              </a:ext>
            </a:extLst>
          </p:cNvPr>
          <p:cNvGrpSpPr/>
          <p:nvPr/>
        </p:nvGrpSpPr>
        <p:grpSpPr>
          <a:xfrm rot="16200000">
            <a:off x="-624328" y="4240006"/>
            <a:ext cx="3983709" cy="1207905"/>
            <a:chOff x="5934883" y="4682119"/>
            <a:chExt cx="1167173" cy="1698728"/>
          </a:xfrm>
        </p:grpSpPr>
        <p:sp>
          <p:nvSpPr>
            <p:cNvPr id="52" name="矩形 51">
              <a:extLst>
                <a:ext uri="{FF2B5EF4-FFF2-40B4-BE49-F238E27FC236}">
                  <a16:creationId xmlns:a16="http://schemas.microsoft.com/office/drawing/2014/main" id="{9F2EDE9A-6489-6F4B-70D0-5F036AE8FC1F}"/>
                </a:ext>
              </a:extLst>
            </p:cNvPr>
            <p:cNvSpPr/>
            <p:nvPr/>
          </p:nvSpPr>
          <p:spPr>
            <a:xfrm>
              <a:off x="5934883" y="4682119"/>
              <a:ext cx="360000" cy="1671577"/>
            </a:xfrm>
            <a:prstGeom prst="rect">
              <a:avLst/>
            </a:prstGeom>
            <a:solidFill>
              <a:schemeClr val="accent6">
                <a:lumMod val="85000"/>
              </a:schemeClr>
            </a:solidFill>
            <a:ln>
              <a:solidFill>
                <a:schemeClr val="accent6">
                  <a:lumMod val="75000"/>
                </a:schemeClr>
              </a:solidFill>
            </a:ln>
            <a:effectLst/>
          </p:spPr>
          <p:style>
            <a:lnRef idx="1">
              <a:schemeClr val="dk1"/>
            </a:lnRef>
            <a:fillRef idx="2">
              <a:schemeClr val="dk1"/>
            </a:fillRef>
            <a:effectRef idx="1">
              <a:schemeClr val="dk1"/>
            </a:effectRef>
            <a:fontRef idx="minor">
              <a:schemeClr val="dk1"/>
            </a:fontRef>
          </p:style>
          <p:txBody>
            <a:bodyPr vert="eaVert" rtlCol="0" anchor="ctr"/>
            <a:lstStyle/>
            <a:p>
              <a:pPr algn="ctr"/>
              <a:r>
                <a:rPr kumimoji="1" lang="en-US" altLang="zh-CN" sz="3000" dirty="0">
                  <a:latin typeface="Tahoma" panose="020B0604030504040204" pitchFamily="34" charset="0"/>
                  <a:ea typeface="Tahoma" panose="020B0604030504040204" pitchFamily="34" charset="0"/>
                  <a:cs typeface="Tahoma" panose="020B0604030504040204" pitchFamily="34" charset="0"/>
                </a:rPr>
                <a:t>View3</a:t>
              </a:r>
              <a:endParaRPr kumimoji="1" lang="zh-CN" altLang="en-US" sz="3000" dirty="0">
                <a:latin typeface="Tahoma" panose="020B0604030504040204" pitchFamily="34" charset="0"/>
                <a:cs typeface="Tahoma" panose="020B0604030504040204" pitchFamily="34" charset="0"/>
              </a:endParaRPr>
            </a:p>
          </p:txBody>
        </p:sp>
        <p:sp>
          <p:nvSpPr>
            <p:cNvPr id="53" name="矩形 52">
              <a:extLst>
                <a:ext uri="{FF2B5EF4-FFF2-40B4-BE49-F238E27FC236}">
                  <a16:creationId xmlns:a16="http://schemas.microsoft.com/office/drawing/2014/main" id="{806A8D35-33F1-122A-79A5-599040217FCC}"/>
                </a:ext>
              </a:extLst>
            </p:cNvPr>
            <p:cNvSpPr/>
            <p:nvPr/>
          </p:nvSpPr>
          <p:spPr>
            <a:xfrm>
              <a:off x="6347644" y="4682121"/>
              <a:ext cx="360000" cy="1671576"/>
            </a:xfrm>
            <a:prstGeom prst="rect">
              <a:avLst/>
            </a:prstGeom>
            <a:solidFill>
              <a:schemeClr val="accent6">
                <a:lumMod val="85000"/>
              </a:schemeClr>
            </a:solidFill>
            <a:ln>
              <a:solidFill>
                <a:schemeClr val="accent6">
                  <a:lumMod val="75000"/>
                </a:schemeClr>
              </a:solidFill>
            </a:ln>
            <a:effectLst/>
          </p:spPr>
          <p:style>
            <a:lnRef idx="1">
              <a:schemeClr val="dk1"/>
            </a:lnRef>
            <a:fillRef idx="2">
              <a:schemeClr val="dk1"/>
            </a:fillRef>
            <a:effectRef idx="1">
              <a:schemeClr val="dk1"/>
            </a:effectRef>
            <a:fontRef idx="minor">
              <a:schemeClr val="dk1"/>
            </a:fontRef>
          </p:style>
          <p:txBody>
            <a:bodyPr vert="eaVert" rtlCol="0" anchor="ctr"/>
            <a:lstStyle/>
            <a:p>
              <a:pPr algn="ctr"/>
              <a:r>
                <a:rPr kumimoji="1" lang="en-US" altLang="zh-CN" sz="3000" dirty="0">
                  <a:latin typeface="Tahoma" panose="020B0604030504040204" pitchFamily="34" charset="0"/>
                  <a:ea typeface="Tahoma" panose="020B0604030504040204" pitchFamily="34" charset="0"/>
                  <a:cs typeface="Tahoma" panose="020B0604030504040204" pitchFamily="34" charset="0"/>
                </a:rPr>
                <a:t>View2</a:t>
              </a:r>
              <a:endParaRPr kumimoji="1" lang="zh-CN" altLang="en-US" sz="3000" dirty="0">
                <a:latin typeface="Tahoma" panose="020B0604030504040204" pitchFamily="34" charset="0"/>
                <a:cs typeface="Tahoma" panose="020B0604030504040204" pitchFamily="34" charset="0"/>
              </a:endParaRPr>
            </a:p>
          </p:txBody>
        </p:sp>
        <p:sp>
          <p:nvSpPr>
            <p:cNvPr id="54" name="矩形 53">
              <a:extLst>
                <a:ext uri="{FF2B5EF4-FFF2-40B4-BE49-F238E27FC236}">
                  <a16:creationId xmlns:a16="http://schemas.microsoft.com/office/drawing/2014/main" id="{5C815DCA-9A42-A501-273C-724118067C1C}"/>
                </a:ext>
              </a:extLst>
            </p:cNvPr>
            <p:cNvSpPr/>
            <p:nvPr/>
          </p:nvSpPr>
          <p:spPr>
            <a:xfrm>
              <a:off x="6742056" y="4709272"/>
              <a:ext cx="360000" cy="1671575"/>
            </a:xfrm>
            <a:prstGeom prst="rect">
              <a:avLst/>
            </a:prstGeom>
            <a:solidFill>
              <a:schemeClr val="accent6">
                <a:lumMod val="85000"/>
              </a:schemeClr>
            </a:solidFill>
            <a:ln>
              <a:solidFill>
                <a:schemeClr val="accent6">
                  <a:lumMod val="75000"/>
                </a:schemeClr>
              </a:solidFill>
            </a:ln>
            <a:effectLst/>
          </p:spPr>
          <p:style>
            <a:lnRef idx="1">
              <a:schemeClr val="dk1"/>
            </a:lnRef>
            <a:fillRef idx="2">
              <a:schemeClr val="dk1"/>
            </a:fillRef>
            <a:effectRef idx="1">
              <a:schemeClr val="dk1"/>
            </a:effectRef>
            <a:fontRef idx="minor">
              <a:schemeClr val="dk1"/>
            </a:fontRef>
          </p:style>
          <p:txBody>
            <a:bodyPr vert="eaVert" rtlCol="0" anchor="ctr"/>
            <a:lstStyle/>
            <a:p>
              <a:pPr algn="ctr"/>
              <a:r>
                <a:rPr kumimoji="1" lang="en-US" altLang="zh-CN" sz="3000" dirty="0">
                  <a:latin typeface="Tahoma" panose="020B0604030504040204" pitchFamily="34" charset="0"/>
                  <a:ea typeface="Tahoma" panose="020B0604030504040204" pitchFamily="34" charset="0"/>
                  <a:cs typeface="Tahoma" panose="020B0604030504040204" pitchFamily="34" charset="0"/>
                </a:rPr>
                <a:t>View1</a:t>
              </a:r>
              <a:endParaRPr kumimoji="1" lang="zh-CN" altLang="en-US" sz="3000" dirty="0">
                <a:latin typeface="Tahoma" panose="020B0604030504040204" pitchFamily="34" charset="0"/>
                <a:cs typeface="Tahoma" panose="020B0604030504040204" pitchFamily="34" charset="0"/>
              </a:endParaRPr>
            </a:p>
          </p:txBody>
        </p:sp>
      </p:grpSp>
      <p:sp>
        <p:nvSpPr>
          <p:cNvPr id="55" name="右箭头 54">
            <a:extLst>
              <a:ext uri="{FF2B5EF4-FFF2-40B4-BE49-F238E27FC236}">
                <a16:creationId xmlns:a16="http://schemas.microsoft.com/office/drawing/2014/main" id="{5A5287A6-B6D2-AEE5-1516-3315237730D7}"/>
              </a:ext>
            </a:extLst>
          </p:cNvPr>
          <p:cNvSpPr/>
          <p:nvPr/>
        </p:nvSpPr>
        <p:spPr>
          <a:xfrm>
            <a:off x="2275731" y="4942402"/>
            <a:ext cx="1113905" cy="246099"/>
          </a:xfrm>
          <a:prstGeom prst="rightArrow">
            <a:avLst/>
          </a:prstGeom>
          <a:solidFill>
            <a:schemeClr val="accent6">
              <a:lumMod val="8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58" name="文本框 57">
            <a:extLst>
              <a:ext uri="{FF2B5EF4-FFF2-40B4-BE49-F238E27FC236}">
                <a16:creationId xmlns:a16="http://schemas.microsoft.com/office/drawing/2014/main" id="{7C8ADBF2-72F4-A9B1-6646-61D9960F01F3}"/>
              </a:ext>
            </a:extLst>
          </p:cNvPr>
          <p:cNvSpPr txBox="1"/>
          <p:nvPr/>
        </p:nvSpPr>
        <p:spPr>
          <a:xfrm>
            <a:off x="10360093" y="7761153"/>
            <a:ext cx="1241045" cy="446276"/>
          </a:xfrm>
          <a:prstGeom prst="rect">
            <a:avLst/>
          </a:prstGeom>
          <a:noFill/>
        </p:spPr>
        <p:txBody>
          <a:bodyPr wrap="none" rtlCol="0">
            <a:spAutoFit/>
          </a:bodyPr>
          <a:lstStyle/>
          <a:p>
            <a:pPr algn="dist"/>
            <a:r>
              <a:rPr kumimoji="1" lang="en-US" altLang="zh-CN" sz="2300" dirty="0">
                <a:latin typeface="Tahoma" panose="020B0604030504040204" pitchFamily="34" charset="0"/>
                <a:cs typeface="Tahoma" panose="020B0604030504040204" pitchFamily="34" charset="0"/>
              </a:rPr>
              <a:t>Variants</a:t>
            </a:r>
            <a:endParaRPr kumimoji="1" lang="zh-CN" altLang="en-US" sz="2300" dirty="0">
              <a:latin typeface="Tahoma" panose="020B0604030504040204" pitchFamily="34" charset="0"/>
              <a:cs typeface="Tahoma" panose="020B0604030504040204" pitchFamily="34" charset="0"/>
            </a:endParaRPr>
          </a:p>
        </p:txBody>
      </p:sp>
      <p:sp>
        <p:nvSpPr>
          <p:cNvPr id="59" name="文本框 58">
            <a:extLst>
              <a:ext uri="{FF2B5EF4-FFF2-40B4-BE49-F238E27FC236}">
                <a16:creationId xmlns:a16="http://schemas.microsoft.com/office/drawing/2014/main" id="{3E148BA6-A896-7EB2-7014-00CEEB510551}"/>
              </a:ext>
            </a:extLst>
          </p:cNvPr>
          <p:cNvSpPr txBox="1"/>
          <p:nvPr/>
        </p:nvSpPr>
        <p:spPr>
          <a:xfrm>
            <a:off x="8612490" y="2216812"/>
            <a:ext cx="1635384" cy="446276"/>
          </a:xfrm>
          <a:prstGeom prst="rect">
            <a:avLst/>
          </a:prstGeom>
          <a:noFill/>
        </p:spPr>
        <p:txBody>
          <a:bodyPr wrap="none" rtlCol="0">
            <a:spAutoFit/>
          </a:bodyPr>
          <a:lstStyle/>
          <a:p>
            <a:pPr algn="dist"/>
            <a:r>
              <a:rPr kumimoji="1" lang="en-US" altLang="zh-CN" sz="2300" dirty="0">
                <a:latin typeface="Tahoma" panose="020B0604030504040204" pitchFamily="34" charset="0"/>
                <a:cs typeface="Tahoma" panose="020B0604030504040204" pitchFamily="34" charset="0"/>
              </a:rPr>
              <a:t>View Order</a:t>
            </a:r>
            <a:endParaRPr kumimoji="1" lang="zh-CN" altLang="en-US" sz="2300" dirty="0">
              <a:latin typeface="Tahoma" panose="020B0604030504040204" pitchFamily="34" charset="0"/>
              <a:cs typeface="Tahoma" panose="020B0604030504040204" pitchFamily="34" charset="0"/>
            </a:endParaRPr>
          </a:p>
        </p:txBody>
      </p:sp>
      <p:sp>
        <p:nvSpPr>
          <p:cNvPr id="60" name="文本框 59">
            <a:extLst>
              <a:ext uri="{FF2B5EF4-FFF2-40B4-BE49-F238E27FC236}">
                <a16:creationId xmlns:a16="http://schemas.microsoft.com/office/drawing/2014/main" id="{45DFC2B9-866A-BAD9-988A-292FD850FC38}"/>
              </a:ext>
            </a:extLst>
          </p:cNvPr>
          <p:cNvSpPr txBox="1"/>
          <p:nvPr/>
        </p:nvSpPr>
        <p:spPr>
          <a:xfrm>
            <a:off x="8613193" y="4888652"/>
            <a:ext cx="1415772" cy="446276"/>
          </a:xfrm>
          <a:prstGeom prst="rect">
            <a:avLst/>
          </a:prstGeom>
          <a:noFill/>
        </p:spPr>
        <p:txBody>
          <a:bodyPr wrap="none" rtlCol="0">
            <a:spAutoFit/>
          </a:bodyPr>
          <a:lstStyle/>
          <a:p>
            <a:pPr algn="dist"/>
            <a:r>
              <a:rPr kumimoji="1" lang="en-US" altLang="zh-CN" sz="2300" dirty="0">
                <a:latin typeface="Tahoma" panose="020B0604030504040204" pitchFamily="34" charset="0"/>
                <a:cs typeface="Tahoma" panose="020B0604030504040204" pitchFamily="34" charset="0"/>
              </a:rPr>
              <a:t>View Size</a:t>
            </a:r>
            <a:endParaRPr kumimoji="1" lang="zh-CN" altLang="en-US" sz="2300" dirty="0">
              <a:latin typeface="Tahoma" panose="020B0604030504040204" pitchFamily="34" charset="0"/>
              <a:cs typeface="Tahoma" panose="020B0604030504040204" pitchFamily="34" charset="0"/>
            </a:endParaRPr>
          </a:p>
        </p:txBody>
      </p:sp>
      <p:sp>
        <p:nvSpPr>
          <p:cNvPr id="61" name="文本框 60">
            <a:extLst>
              <a:ext uri="{FF2B5EF4-FFF2-40B4-BE49-F238E27FC236}">
                <a16:creationId xmlns:a16="http://schemas.microsoft.com/office/drawing/2014/main" id="{CD8EDF98-0F77-2902-FF46-997F22388017}"/>
              </a:ext>
            </a:extLst>
          </p:cNvPr>
          <p:cNvSpPr txBox="1"/>
          <p:nvPr/>
        </p:nvSpPr>
        <p:spPr>
          <a:xfrm>
            <a:off x="13815391" y="7795283"/>
            <a:ext cx="815009" cy="400110"/>
          </a:xfrm>
          <a:prstGeom prst="rect">
            <a:avLst/>
          </a:prstGeom>
          <a:noFill/>
        </p:spPr>
        <p:txBody>
          <a:bodyPr wrap="square" rtlCol="0">
            <a:spAutoFit/>
          </a:bodyPr>
          <a:lstStyle/>
          <a:p>
            <a:pPr algn="ctr"/>
            <a:r>
              <a:rPr kumimoji="1" lang="en-US" altLang="zh-CN" sz="2000" dirty="0">
                <a:latin typeface="Tahoma" panose="020B0604030504040204" pitchFamily="34" charset="0"/>
                <a:ea typeface="Tahoma" panose="020B0604030504040204" pitchFamily="34" charset="0"/>
                <a:cs typeface="Tahoma" panose="020B0604030504040204" pitchFamily="34" charset="0"/>
              </a:rPr>
              <a:t>5</a:t>
            </a:r>
            <a:endParaRPr kumimoji="1" lang="zh-CN" altLang="en-US" sz="2000" dirty="0">
              <a:latin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02321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2"/>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3"/>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5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6"/>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3"/>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8"/>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3"/>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P spid="56" grpId="0" animBg="1"/>
      <p:bldP spid="33" grpId="0"/>
      <p:bldP spid="42" grpId="0"/>
      <p:bldP spid="47" grpId="0" animBg="1"/>
      <p:bldP spid="48" grpId="0"/>
      <p:bldP spid="55" grpId="0" animBg="1"/>
      <p:bldP spid="58" grpId="0"/>
      <p:bldP spid="59" grpId="0"/>
      <p:bldP spid="6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A7DBC2D6-1BEE-DEED-8BB4-B936C9475EC0}"/>
              </a:ext>
            </a:extLst>
          </p:cNvPr>
          <p:cNvSpPr>
            <a:spLocks noGrp="1"/>
          </p:cNvSpPr>
          <p:nvPr>
            <p:ph type="body" idx="1"/>
          </p:nvPr>
        </p:nvSpPr>
        <p:spPr>
          <a:xfrm>
            <a:off x="838199" y="1267515"/>
            <a:ext cx="13374757" cy="6047685"/>
          </a:xfrm>
        </p:spPr>
        <p:txBody>
          <a:bodyPr/>
          <a:lstStyle/>
          <a:p>
            <a:r>
              <a:rPr kumimoji="1" lang="en-US" altLang="zh-CN" dirty="0"/>
              <a:t>High-level design guidelines are too abstract to provide actional suggestions.</a:t>
            </a:r>
            <a:endParaRPr kumimoji="1" lang="zh-CN" altLang="en-US" dirty="0"/>
          </a:p>
        </p:txBody>
      </p:sp>
      <p:sp>
        <p:nvSpPr>
          <p:cNvPr id="3" name="标题 2">
            <a:extLst>
              <a:ext uri="{FF2B5EF4-FFF2-40B4-BE49-F238E27FC236}">
                <a16:creationId xmlns:a16="http://schemas.microsoft.com/office/drawing/2014/main" id="{DAB60B97-51FC-777F-AE2B-B88BE040DDA8}"/>
              </a:ext>
            </a:extLst>
          </p:cNvPr>
          <p:cNvSpPr>
            <a:spLocks noGrp="1"/>
          </p:cNvSpPr>
          <p:nvPr>
            <p:ph type="title"/>
          </p:nvPr>
        </p:nvSpPr>
        <p:spPr/>
        <p:txBody>
          <a:bodyPr/>
          <a:lstStyle/>
          <a:p>
            <a:r>
              <a:rPr kumimoji="1" lang="en-US" altLang="zh-CN" dirty="0"/>
              <a:t>Related Work</a:t>
            </a:r>
            <a:endParaRPr kumimoji="1" lang="zh-CN" altLang="en-US" dirty="0"/>
          </a:p>
        </p:txBody>
      </p:sp>
      <p:sp>
        <p:nvSpPr>
          <p:cNvPr id="6" name="矩形 5">
            <a:extLst>
              <a:ext uri="{FF2B5EF4-FFF2-40B4-BE49-F238E27FC236}">
                <a16:creationId xmlns:a16="http://schemas.microsoft.com/office/drawing/2014/main" id="{A277D85A-046B-2D45-2DD7-DAA5B8ED2FA1}"/>
              </a:ext>
            </a:extLst>
          </p:cNvPr>
          <p:cNvSpPr/>
          <p:nvPr/>
        </p:nvSpPr>
        <p:spPr>
          <a:xfrm>
            <a:off x="1319808" y="2855166"/>
            <a:ext cx="11985645" cy="1371600"/>
          </a:xfrm>
          <a:prstGeom prst="rect">
            <a:avLst/>
          </a:prstGeom>
          <a:solidFill>
            <a:schemeClr val="accent6">
              <a:lumMod val="85000"/>
            </a:schemeClr>
          </a:solidFill>
          <a:ln>
            <a:solidFill>
              <a:schemeClr val="accent6">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zh-CN" sz="3000" dirty="0">
                <a:solidFill>
                  <a:schemeClr val="bg2"/>
                </a:solidFill>
                <a:latin typeface="Tahoma" panose="020B0604030504040204" pitchFamily="34" charset="0"/>
                <a:ea typeface="Tahoma" panose="020B0604030504040204" pitchFamily="34" charset="0"/>
                <a:cs typeface="Tahoma" panose="020B0604030504040204" pitchFamily="34" charset="0"/>
              </a:rPr>
              <a:t>Rule of Attention Management: </a:t>
            </a:r>
            <a:r>
              <a:rPr kumimoji="1" lang="en-US" altLang="zh-CN" sz="3000" i="1" dirty="0">
                <a:solidFill>
                  <a:schemeClr val="bg2"/>
                </a:solidFill>
                <a:latin typeface="Tahoma" panose="020B0604030504040204" pitchFamily="34" charset="0"/>
                <a:ea typeface="Tahoma" panose="020B0604030504040204" pitchFamily="34" charset="0"/>
                <a:cs typeface="Tahoma" panose="020B0604030504040204" pitchFamily="34" charset="0"/>
              </a:rPr>
              <a:t>Use perceptual techniques to focus the user’s </a:t>
            </a:r>
            <a:r>
              <a:rPr kumimoji="1" lang="en-US" altLang="zh-CN" sz="3000" b="1" i="1" dirty="0">
                <a:solidFill>
                  <a:srgbClr val="8C3700"/>
                </a:solidFill>
                <a:latin typeface="Tahoma" panose="020B0604030504040204" pitchFamily="34" charset="0"/>
                <a:ea typeface="Tahoma" panose="020B0604030504040204" pitchFamily="34" charset="0"/>
                <a:cs typeface="Tahoma" panose="020B0604030504040204" pitchFamily="34" charset="0"/>
              </a:rPr>
              <a:t>attention</a:t>
            </a:r>
            <a:r>
              <a:rPr kumimoji="1" lang="en-US" altLang="zh-CN" sz="3000" i="1" dirty="0">
                <a:solidFill>
                  <a:schemeClr val="bg2"/>
                </a:solidFill>
                <a:latin typeface="Tahoma" panose="020B0604030504040204" pitchFamily="34" charset="0"/>
                <a:ea typeface="Tahoma" panose="020B0604030504040204" pitchFamily="34" charset="0"/>
                <a:cs typeface="Tahoma" panose="020B0604030504040204" pitchFamily="34" charset="0"/>
              </a:rPr>
              <a:t> on the </a:t>
            </a:r>
            <a:r>
              <a:rPr kumimoji="1" lang="en-US" altLang="zh-CN" sz="3000" b="1" i="1" dirty="0">
                <a:solidFill>
                  <a:srgbClr val="8C3700"/>
                </a:solidFill>
                <a:latin typeface="Tahoma" panose="020B0604030504040204" pitchFamily="34" charset="0"/>
                <a:ea typeface="Tahoma" panose="020B0604030504040204" pitchFamily="34" charset="0"/>
                <a:cs typeface="Tahoma" panose="020B0604030504040204" pitchFamily="34" charset="0"/>
              </a:rPr>
              <a:t>right view </a:t>
            </a:r>
            <a:r>
              <a:rPr kumimoji="1" lang="en-US" altLang="zh-CN" sz="3000" i="1" dirty="0">
                <a:solidFill>
                  <a:schemeClr val="bg2"/>
                </a:solidFill>
                <a:latin typeface="Tahoma" panose="020B0604030504040204" pitchFamily="34" charset="0"/>
                <a:ea typeface="Tahoma" panose="020B0604030504040204" pitchFamily="34" charset="0"/>
                <a:cs typeface="Tahoma" panose="020B0604030504040204" pitchFamily="34" charset="0"/>
              </a:rPr>
              <a:t>at the right time.</a:t>
            </a:r>
            <a:endParaRPr kumimoji="1" lang="zh-CN" altLang="en-US" sz="3000" i="1" dirty="0">
              <a:solidFill>
                <a:schemeClr val="bg2"/>
              </a:solidFill>
              <a:latin typeface="Tahoma" panose="020B0604030504040204" pitchFamily="34" charset="0"/>
              <a:cs typeface="Tahoma" panose="020B0604030504040204" pitchFamily="34" charset="0"/>
            </a:endParaRPr>
          </a:p>
        </p:txBody>
      </p:sp>
      <p:sp>
        <p:nvSpPr>
          <p:cNvPr id="8" name="矩形 7">
            <a:extLst>
              <a:ext uri="{FF2B5EF4-FFF2-40B4-BE49-F238E27FC236}">
                <a16:creationId xmlns:a16="http://schemas.microsoft.com/office/drawing/2014/main" id="{5D8D6A3C-D53B-281B-B4B6-F0E58E0CDD22}"/>
              </a:ext>
            </a:extLst>
          </p:cNvPr>
          <p:cNvSpPr/>
          <p:nvPr/>
        </p:nvSpPr>
        <p:spPr>
          <a:xfrm>
            <a:off x="1319807" y="4710834"/>
            <a:ext cx="11985645" cy="1371600"/>
          </a:xfrm>
          <a:prstGeom prst="rect">
            <a:avLst/>
          </a:prstGeom>
          <a:solidFill>
            <a:schemeClr val="accent6">
              <a:lumMod val="85000"/>
            </a:schemeClr>
          </a:solidFill>
          <a:ln>
            <a:solidFill>
              <a:schemeClr val="accent6">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zh-CN" sz="3000" dirty="0">
                <a:solidFill>
                  <a:schemeClr val="bg2"/>
                </a:solidFill>
                <a:latin typeface="Tahoma" panose="020B0604030504040204" pitchFamily="34" charset="0"/>
                <a:cs typeface="Tahoma" panose="020B0604030504040204" pitchFamily="34" charset="0"/>
              </a:rPr>
              <a:t>Rule of Self-Evidence: </a:t>
            </a:r>
            <a:r>
              <a:rPr kumimoji="1" lang="en-US" altLang="zh-CN" sz="3000" i="1" dirty="0">
                <a:solidFill>
                  <a:schemeClr val="bg2"/>
                </a:solidFill>
                <a:latin typeface="Tahoma" panose="020B0604030504040204" pitchFamily="34" charset="0"/>
                <a:cs typeface="Tahoma" panose="020B0604030504040204" pitchFamily="34" charset="0"/>
              </a:rPr>
              <a:t>Use perceptual cues to make </a:t>
            </a:r>
            <a:r>
              <a:rPr kumimoji="1" lang="en-US" altLang="zh-CN" sz="3000" b="1" i="1" dirty="0">
                <a:solidFill>
                  <a:srgbClr val="8C3700"/>
                </a:solidFill>
                <a:latin typeface="Tahoma" panose="020B0604030504040204" pitchFamily="34" charset="0"/>
                <a:cs typeface="Tahoma" panose="020B0604030504040204" pitchFamily="34" charset="0"/>
              </a:rPr>
              <a:t>relationships</a:t>
            </a:r>
            <a:r>
              <a:rPr kumimoji="1" lang="en-US" altLang="zh-CN" sz="3000" i="1" dirty="0">
                <a:solidFill>
                  <a:schemeClr val="bg2"/>
                </a:solidFill>
                <a:latin typeface="Tahoma" panose="020B0604030504040204" pitchFamily="34" charset="0"/>
                <a:cs typeface="Tahoma" panose="020B0604030504040204" pitchFamily="34" charset="0"/>
              </a:rPr>
              <a:t> among multiple views more </a:t>
            </a:r>
            <a:r>
              <a:rPr kumimoji="1" lang="en-US" altLang="zh-CN" sz="3000" b="1" i="1" dirty="0">
                <a:solidFill>
                  <a:srgbClr val="8C3700"/>
                </a:solidFill>
                <a:latin typeface="Tahoma" panose="020B0604030504040204" pitchFamily="34" charset="0"/>
                <a:cs typeface="Tahoma" panose="020B0604030504040204" pitchFamily="34" charset="0"/>
              </a:rPr>
              <a:t>apparent</a:t>
            </a:r>
            <a:r>
              <a:rPr kumimoji="1" lang="en-US" altLang="zh-CN" sz="3000" i="1" dirty="0">
                <a:solidFill>
                  <a:schemeClr val="bg2"/>
                </a:solidFill>
                <a:latin typeface="Tahoma" panose="020B0604030504040204" pitchFamily="34" charset="0"/>
                <a:cs typeface="Tahoma" panose="020B0604030504040204" pitchFamily="34" charset="0"/>
              </a:rPr>
              <a:t> to the user.</a:t>
            </a:r>
            <a:endParaRPr kumimoji="1" lang="zh-CN" altLang="en-US" sz="3000" i="1" dirty="0">
              <a:solidFill>
                <a:schemeClr val="bg2"/>
              </a:solidFill>
              <a:latin typeface="Tahoma" panose="020B0604030504040204" pitchFamily="34" charset="0"/>
              <a:cs typeface="Tahoma" panose="020B0604030504040204" pitchFamily="34" charset="0"/>
            </a:endParaRPr>
          </a:p>
        </p:txBody>
      </p:sp>
      <p:sp>
        <p:nvSpPr>
          <p:cNvPr id="9" name="文本框 8">
            <a:extLst>
              <a:ext uri="{FF2B5EF4-FFF2-40B4-BE49-F238E27FC236}">
                <a16:creationId xmlns:a16="http://schemas.microsoft.com/office/drawing/2014/main" id="{FA1587D1-98B9-44BA-636C-899CE458FB72}"/>
              </a:ext>
            </a:extLst>
          </p:cNvPr>
          <p:cNvSpPr txBox="1"/>
          <p:nvPr/>
        </p:nvSpPr>
        <p:spPr>
          <a:xfrm>
            <a:off x="10971280" y="6101095"/>
            <a:ext cx="2968655" cy="307777"/>
          </a:xfrm>
          <a:prstGeom prst="rect">
            <a:avLst/>
          </a:prstGeom>
          <a:noFill/>
        </p:spPr>
        <p:txBody>
          <a:bodyPr wrap="square">
            <a:spAutoFit/>
          </a:bodyPr>
          <a:lstStyle/>
          <a:p>
            <a:r>
              <a:rPr lang="en-US" altLang="zh-CN" dirty="0">
                <a:solidFill>
                  <a:srgbClr val="222222"/>
                </a:solidFill>
                <a:latin typeface="Tahoma" panose="020B0604030504040204" pitchFamily="34" charset="0"/>
                <a:ea typeface="Tahoma" panose="020B0604030504040204" pitchFamily="34" charset="0"/>
                <a:cs typeface="Tahoma" panose="020B0604030504040204" pitchFamily="34" charset="0"/>
              </a:rPr>
              <a:t>Michelle Q., et al. (AVI 2000)</a:t>
            </a:r>
            <a:endParaRPr lang="zh-CN" altLang="en-US" dirty="0">
              <a:solidFill>
                <a:srgbClr val="222222"/>
              </a:solidFill>
              <a:latin typeface="Tahoma" panose="020B0604030504040204" pitchFamily="34" charset="0"/>
              <a:cs typeface="Tahoma" panose="020B0604030504040204" pitchFamily="34" charset="0"/>
            </a:endParaRPr>
          </a:p>
        </p:txBody>
      </p:sp>
      <p:sp>
        <p:nvSpPr>
          <p:cNvPr id="10" name="文本框 9">
            <a:extLst>
              <a:ext uri="{FF2B5EF4-FFF2-40B4-BE49-F238E27FC236}">
                <a16:creationId xmlns:a16="http://schemas.microsoft.com/office/drawing/2014/main" id="{06BFA564-535A-B49B-9173-708590CFA4A0}"/>
              </a:ext>
            </a:extLst>
          </p:cNvPr>
          <p:cNvSpPr txBox="1"/>
          <p:nvPr/>
        </p:nvSpPr>
        <p:spPr>
          <a:xfrm>
            <a:off x="13815391" y="7795283"/>
            <a:ext cx="815009" cy="400110"/>
          </a:xfrm>
          <a:prstGeom prst="rect">
            <a:avLst/>
          </a:prstGeom>
          <a:noFill/>
        </p:spPr>
        <p:txBody>
          <a:bodyPr wrap="square" rtlCol="0">
            <a:spAutoFit/>
          </a:bodyPr>
          <a:lstStyle/>
          <a:p>
            <a:pPr algn="ctr"/>
            <a:r>
              <a:rPr kumimoji="1" lang="en-US" altLang="zh-CN" sz="2000" dirty="0">
                <a:latin typeface="Tahoma" panose="020B0604030504040204" pitchFamily="34" charset="0"/>
                <a:ea typeface="Tahoma" panose="020B0604030504040204" pitchFamily="34" charset="0"/>
                <a:cs typeface="Tahoma" panose="020B0604030504040204" pitchFamily="34" charset="0"/>
              </a:rPr>
              <a:t>6</a:t>
            </a:r>
            <a:endParaRPr kumimoji="1" lang="zh-CN" altLang="en-US" sz="2000" dirty="0">
              <a:latin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2521038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868BB6BE-1877-C6D4-173A-148051ED4A19}"/>
              </a:ext>
            </a:extLst>
          </p:cNvPr>
          <p:cNvSpPr>
            <a:spLocks noGrp="1"/>
          </p:cNvSpPr>
          <p:nvPr>
            <p:ph type="body" idx="1"/>
          </p:nvPr>
        </p:nvSpPr>
        <p:spPr/>
        <p:txBody>
          <a:bodyPr/>
          <a:lstStyle/>
          <a:p>
            <a:r>
              <a:rPr kumimoji="1" lang="en-US" altLang="zh-CN" dirty="0"/>
              <a:t>Tools are developed to facilitate creating MVs, but they do not focus on the arrangement and coordination among views.</a:t>
            </a:r>
            <a:endParaRPr kumimoji="1" lang="zh-CN" altLang="en-US" dirty="0"/>
          </a:p>
        </p:txBody>
      </p:sp>
      <p:sp>
        <p:nvSpPr>
          <p:cNvPr id="3" name="标题 2">
            <a:extLst>
              <a:ext uri="{FF2B5EF4-FFF2-40B4-BE49-F238E27FC236}">
                <a16:creationId xmlns:a16="http://schemas.microsoft.com/office/drawing/2014/main" id="{33BB44DA-85D8-C91F-BEAF-8DA0760AF8B3}"/>
              </a:ext>
            </a:extLst>
          </p:cNvPr>
          <p:cNvSpPr>
            <a:spLocks noGrp="1"/>
          </p:cNvSpPr>
          <p:nvPr>
            <p:ph type="title"/>
          </p:nvPr>
        </p:nvSpPr>
        <p:spPr/>
        <p:txBody>
          <a:bodyPr/>
          <a:lstStyle/>
          <a:p>
            <a:r>
              <a:rPr kumimoji="1" lang="en-US" altLang="zh-CN" dirty="0"/>
              <a:t>Related Work</a:t>
            </a:r>
            <a:endParaRPr kumimoji="1" lang="zh-CN" altLang="en-US" dirty="0"/>
          </a:p>
        </p:txBody>
      </p:sp>
      <p:pic>
        <p:nvPicPr>
          <p:cNvPr id="4" name="图片 3">
            <a:extLst>
              <a:ext uri="{FF2B5EF4-FFF2-40B4-BE49-F238E27FC236}">
                <a16:creationId xmlns:a16="http://schemas.microsoft.com/office/drawing/2014/main" id="{9A180D42-CC6C-C37F-AE69-EC60AECB78D2}"/>
              </a:ext>
            </a:extLst>
          </p:cNvPr>
          <p:cNvPicPr>
            <a:picLocks noChangeAspect="1"/>
          </p:cNvPicPr>
          <p:nvPr/>
        </p:nvPicPr>
        <p:blipFill>
          <a:blip r:embed="rId3"/>
          <a:stretch>
            <a:fillRect/>
          </a:stretch>
        </p:blipFill>
        <p:spPr>
          <a:xfrm>
            <a:off x="1905185" y="2464829"/>
            <a:ext cx="10820029" cy="5066940"/>
          </a:xfrm>
          <a:prstGeom prst="rect">
            <a:avLst/>
          </a:prstGeom>
        </p:spPr>
      </p:pic>
      <p:sp>
        <p:nvSpPr>
          <p:cNvPr id="6" name="文本框 5">
            <a:extLst>
              <a:ext uri="{FF2B5EF4-FFF2-40B4-BE49-F238E27FC236}">
                <a16:creationId xmlns:a16="http://schemas.microsoft.com/office/drawing/2014/main" id="{31722CBD-1C40-DF96-4C5A-BAA0456E4099}"/>
              </a:ext>
            </a:extLst>
          </p:cNvPr>
          <p:cNvSpPr txBox="1"/>
          <p:nvPr/>
        </p:nvSpPr>
        <p:spPr>
          <a:xfrm>
            <a:off x="10262152" y="7655124"/>
            <a:ext cx="2707399" cy="307777"/>
          </a:xfrm>
          <a:prstGeom prst="rect">
            <a:avLst/>
          </a:prstGeom>
          <a:noFill/>
        </p:spPr>
        <p:txBody>
          <a:bodyPr wrap="square">
            <a:spAutoFit/>
          </a:bodyPr>
          <a:lstStyle/>
          <a:p>
            <a:r>
              <a:rPr lang="en-US" altLang="zh-CN" b="0" i="0" dirty="0">
                <a:solidFill>
                  <a:srgbClr val="222222"/>
                </a:solidFill>
                <a:effectLst/>
                <a:latin typeface="Tahoma" panose="020B0604030504040204" pitchFamily="34" charset="0"/>
                <a:ea typeface="Tahoma" panose="020B0604030504040204" pitchFamily="34" charset="0"/>
                <a:cs typeface="Tahoma" panose="020B0604030504040204" pitchFamily="34" charset="0"/>
              </a:rPr>
              <a:t>Wu, </a:t>
            </a:r>
            <a:r>
              <a:rPr lang="en-US" altLang="zh-CN" b="0" i="0" dirty="0" err="1">
                <a:solidFill>
                  <a:srgbClr val="222222"/>
                </a:solidFill>
                <a:effectLst/>
                <a:latin typeface="Tahoma" panose="020B0604030504040204" pitchFamily="34" charset="0"/>
                <a:ea typeface="Tahoma" panose="020B0604030504040204" pitchFamily="34" charset="0"/>
                <a:cs typeface="Tahoma" panose="020B0604030504040204" pitchFamily="34" charset="0"/>
              </a:rPr>
              <a:t>Aoyu</a:t>
            </a:r>
            <a:r>
              <a:rPr lang="en-US" altLang="zh-CN" b="0" i="0" dirty="0">
                <a:solidFill>
                  <a:srgbClr val="222222"/>
                </a:solidFill>
                <a:effectLst/>
                <a:latin typeface="Tahoma" panose="020B0604030504040204" pitchFamily="34" charset="0"/>
                <a:ea typeface="Tahoma" panose="020B0604030504040204" pitchFamily="34" charset="0"/>
                <a:cs typeface="Tahoma" panose="020B0604030504040204" pitchFamily="34" charset="0"/>
              </a:rPr>
              <a:t>, et al. (TVCG 2021)</a:t>
            </a:r>
            <a:endParaRPr lang="zh-CN" altLang="en-US" dirty="0">
              <a:latin typeface="Tahoma" panose="020B0604030504040204" pitchFamily="34" charset="0"/>
              <a:cs typeface="Tahoma" panose="020B0604030504040204" pitchFamily="34" charset="0"/>
            </a:endParaRPr>
          </a:p>
        </p:txBody>
      </p:sp>
      <p:sp>
        <p:nvSpPr>
          <p:cNvPr id="7" name="文本框 6">
            <a:extLst>
              <a:ext uri="{FF2B5EF4-FFF2-40B4-BE49-F238E27FC236}">
                <a16:creationId xmlns:a16="http://schemas.microsoft.com/office/drawing/2014/main" id="{3F3F7302-E176-1C3F-5A5E-93DE8727AEB3}"/>
              </a:ext>
            </a:extLst>
          </p:cNvPr>
          <p:cNvSpPr txBox="1"/>
          <p:nvPr/>
        </p:nvSpPr>
        <p:spPr>
          <a:xfrm>
            <a:off x="13815391" y="7795283"/>
            <a:ext cx="815009" cy="400110"/>
          </a:xfrm>
          <a:prstGeom prst="rect">
            <a:avLst/>
          </a:prstGeom>
          <a:noFill/>
        </p:spPr>
        <p:txBody>
          <a:bodyPr wrap="square" rtlCol="0">
            <a:spAutoFit/>
          </a:bodyPr>
          <a:lstStyle/>
          <a:p>
            <a:pPr algn="ctr"/>
            <a:r>
              <a:rPr kumimoji="1" lang="en-US" altLang="zh-CN" sz="2000" dirty="0">
                <a:latin typeface="Tahoma" panose="020B0604030504040204" pitchFamily="34" charset="0"/>
                <a:ea typeface="Tahoma" panose="020B0604030504040204" pitchFamily="34" charset="0"/>
                <a:cs typeface="Tahoma" panose="020B0604030504040204" pitchFamily="34" charset="0"/>
              </a:rPr>
              <a:t>7</a:t>
            </a:r>
            <a:endParaRPr kumimoji="1" lang="zh-CN" altLang="en-US" sz="2000" dirty="0">
              <a:latin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7621564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B1477911-956D-B3D7-4182-0089BC37CBB0}"/>
              </a:ext>
            </a:extLst>
          </p:cNvPr>
          <p:cNvSpPr>
            <a:spLocks noGrp="1"/>
          </p:cNvSpPr>
          <p:nvPr>
            <p:ph type="title"/>
          </p:nvPr>
        </p:nvSpPr>
        <p:spPr/>
        <p:txBody>
          <a:bodyPr/>
          <a:lstStyle/>
          <a:p>
            <a:r>
              <a:rPr kumimoji="1" lang="en-US" altLang="zh-CN" dirty="0"/>
              <a:t>Background</a:t>
            </a:r>
            <a:endParaRPr kumimoji="1" lang="zh-CN" altLang="en-US" dirty="0"/>
          </a:p>
        </p:txBody>
      </p:sp>
      <p:sp>
        <p:nvSpPr>
          <p:cNvPr id="8" name="文本占位符 1">
            <a:extLst>
              <a:ext uri="{FF2B5EF4-FFF2-40B4-BE49-F238E27FC236}">
                <a16:creationId xmlns:a16="http://schemas.microsoft.com/office/drawing/2014/main" id="{92B13F9B-0D5B-B810-079F-1AA8004C52C6}"/>
              </a:ext>
            </a:extLst>
          </p:cNvPr>
          <p:cNvSpPr>
            <a:spLocks noGrp="1"/>
          </p:cNvSpPr>
          <p:nvPr>
            <p:ph type="body" idx="1"/>
          </p:nvPr>
        </p:nvSpPr>
        <p:spPr>
          <a:xfrm>
            <a:off x="838200" y="1267515"/>
            <a:ext cx="13500476" cy="6047685"/>
          </a:xfrm>
        </p:spPr>
        <p:txBody>
          <a:bodyPr/>
          <a:lstStyle/>
          <a:p>
            <a:r>
              <a:rPr kumimoji="1" lang="en-US" altLang="zh-CN" dirty="0"/>
              <a:t>Core idea: Mine common design practices from existing dashboards</a:t>
            </a:r>
            <a:endParaRPr kumimoji="1" lang="zh-CN" altLang="en-US" dirty="0"/>
          </a:p>
        </p:txBody>
      </p:sp>
      <p:sp>
        <p:nvSpPr>
          <p:cNvPr id="9" name="文本框 8">
            <a:extLst>
              <a:ext uri="{FF2B5EF4-FFF2-40B4-BE49-F238E27FC236}">
                <a16:creationId xmlns:a16="http://schemas.microsoft.com/office/drawing/2014/main" id="{5FA8D51E-1E8E-BAC9-8F96-F3052A0BC0BE}"/>
              </a:ext>
            </a:extLst>
          </p:cNvPr>
          <p:cNvSpPr txBox="1"/>
          <p:nvPr/>
        </p:nvSpPr>
        <p:spPr>
          <a:xfrm>
            <a:off x="838200" y="7394689"/>
            <a:ext cx="9334607" cy="800219"/>
          </a:xfrm>
          <a:prstGeom prst="rect">
            <a:avLst/>
          </a:prstGeom>
          <a:noFill/>
        </p:spPr>
        <p:txBody>
          <a:bodyPr wrap="none" rtlCol="0">
            <a:spAutoFit/>
          </a:bodyPr>
          <a:lstStyle/>
          <a:p>
            <a:pPr marL="457200" indent="-457200" algn="dist">
              <a:buAutoNum type="arabicPeriod"/>
            </a:pPr>
            <a:r>
              <a:rPr kumimoji="1" lang="en-US" altLang="zh-CN" sz="2300" dirty="0">
                <a:latin typeface="Tahoma" panose="020B0604030504040204" pitchFamily="34" charset="0"/>
                <a:ea typeface="Tahoma" panose="020B0604030504040204" pitchFamily="34" charset="0"/>
                <a:cs typeface="Tahoma" panose="020B0604030504040204" pitchFamily="34" charset="0"/>
              </a:rPr>
              <a:t>The first view is an overview that guides analysis and exploration.</a:t>
            </a:r>
          </a:p>
          <a:p>
            <a:pPr marL="457200" indent="-457200" algn="dist">
              <a:buAutoNum type="arabicPeriod"/>
            </a:pPr>
            <a:r>
              <a:rPr kumimoji="1" lang="en-US" altLang="zh-CN" sz="2300" dirty="0">
                <a:latin typeface="Tahoma" panose="020B0604030504040204" pitchFamily="34" charset="0"/>
                <a:ea typeface="Tahoma" panose="020B0604030504040204" pitchFamily="34" charset="0"/>
                <a:cs typeface="Tahoma" panose="020B0604030504040204" pitchFamily="34" charset="0"/>
              </a:rPr>
              <a:t>Views with same chart type are arranged side by side.</a:t>
            </a:r>
            <a:endParaRPr kumimoji="1" lang="zh-CN" altLang="en-US" sz="2300" dirty="0">
              <a:latin typeface="Tahoma" panose="020B0604030504040204" pitchFamily="34" charset="0"/>
              <a:cs typeface="Tahoma" panose="020B0604030504040204" pitchFamily="34" charset="0"/>
            </a:endParaRPr>
          </a:p>
        </p:txBody>
      </p:sp>
      <p:pic>
        <p:nvPicPr>
          <p:cNvPr id="10" name="图片 9">
            <a:extLst>
              <a:ext uri="{FF2B5EF4-FFF2-40B4-BE49-F238E27FC236}">
                <a16:creationId xmlns:a16="http://schemas.microsoft.com/office/drawing/2014/main" id="{2EDDD38B-BF26-2635-CED5-F0437206AFF9}"/>
              </a:ext>
            </a:extLst>
          </p:cNvPr>
          <p:cNvPicPr>
            <a:picLocks noChangeAspect="1"/>
          </p:cNvPicPr>
          <p:nvPr/>
        </p:nvPicPr>
        <p:blipFill>
          <a:blip r:embed="rId3"/>
          <a:stretch>
            <a:fillRect/>
          </a:stretch>
        </p:blipFill>
        <p:spPr>
          <a:xfrm>
            <a:off x="659796" y="2474218"/>
            <a:ext cx="7083444" cy="4654369"/>
          </a:xfrm>
          <a:prstGeom prst="rect">
            <a:avLst/>
          </a:prstGeom>
        </p:spPr>
      </p:pic>
      <p:pic>
        <p:nvPicPr>
          <p:cNvPr id="11" name="图片 10">
            <a:extLst>
              <a:ext uri="{FF2B5EF4-FFF2-40B4-BE49-F238E27FC236}">
                <a16:creationId xmlns:a16="http://schemas.microsoft.com/office/drawing/2014/main" id="{FE7F98B1-F43F-7228-90E4-57EDAC6E2384}"/>
              </a:ext>
            </a:extLst>
          </p:cNvPr>
          <p:cNvPicPr>
            <a:picLocks noChangeAspect="1"/>
          </p:cNvPicPr>
          <p:nvPr/>
        </p:nvPicPr>
        <p:blipFill>
          <a:blip r:embed="rId4"/>
          <a:stretch>
            <a:fillRect/>
          </a:stretch>
        </p:blipFill>
        <p:spPr>
          <a:xfrm>
            <a:off x="7743240" y="2677579"/>
            <a:ext cx="6595436" cy="4247646"/>
          </a:xfrm>
          <a:prstGeom prst="rect">
            <a:avLst/>
          </a:prstGeom>
        </p:spPr>
      </p:pic>
      <p:sp>
        <p:nvSpPr>
          <p:cNvPr id="12" name="文本框 11">
            <a:extLst>
              <a:ext uri="{FF2B5EF4-FFF2-40B4-BE49-F238E27FC236}">
                <a16:creationId xmlns:a16="http://schemas.microsoft.com/office/drawing/2014/main" id="{0BE501BE-50A4-9CA0-C87F-7FB49AE19175}"/>
              </a:ext>
            </a:extLst>
          </p:cNvPr>
          <p:cNvSpPr txBox="1"/>
          <p:nvPr/>
        </p:nvSpPr>
        <p:spPr>
          <a:xfrm>
            <a:off x="13815391" y="7795283"/>
            <a:ext cx="815009" cy="400110"/>
          </a:xfrm>
          <a:prstGeom prst="rect">
            <a:avLst/>
          </a:prstGeom>
          <a:noFill/>
        </p:spPr>
        <p:txBody>
          <a:bodyPr wrap="square" rtlCol="0">
            <a:spAutoFit/>
          </a:bodyPr>
          <a:lstStyle/>
          <a:p>
            <a:pPr algn="ctr"/>
            <a:r>
              <a:rPr kumimoji="1" lang="en-US" altLang="zh-CN" sz="2000" dirty="0">
                <a:latin typeface="Tahoma" panose="020B0604030504040204" pitchFamily="34" charset="0"/>
                <a:ea typeface="Tahoma" panose="020B0604030504040204" pitchFamily="34" charset="0"/>
                <a:cs typeface="Tahoma" panose="020B0604030504040204" pitchFamily="34" charset="0"/>
              </a:rPr>
              <a:t>8</a:t>
            </a:r>
            <a:endParaRPr kumimoji="1" lang="zh-CN" altLang="en-US" sz="2000" dirty="0">
              <a:latin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217890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BCEEAD1D-63FF-A55C-1301-D274F5A24138}"/>
              </a:ext>
            </a:extLst>
          </p:cNvPr>
          <p:cNvSpPr>
            <a:spLocks noGrp="1"/>
          </p:cNvSpPr>
          <p:nvPr>
            <p:ph type="body" idx="1"/>
          </p:nvPr>
        </p:nvSpPr>
        <p:spPr/>
        <p:txBody>
          <a:bodyPr/>
          <a:lstStyle/>
          <a:p>
            <a:r>
              <a:rPr kumimoji="1" lang="en-US" altLang="zh-CN" dirty="0" err="1"/>
              <a:t>DMiner</a:t>
            </a:r>
            <a:r>
              <a:rPr kumimoji="1" lang="en-US" altLang="zh-CN" dirty="0"/>
              <a:t>, a data-driven framework, for </a:t>
            </a:r>
            <a:r>
              <a:rPr kumimoji="1" lang="en-US" altLang="zh-CN" b="1" dirty="0">
                <a:solidFill>
                  <a:srgbClr val="8C3800"/>
                </a:solidFill>
              </a:rPr>
              <a:t>mining dashboard design </a:t>
            </a:r>
            <a:r>
              <a:rPr kumimoji="1" lang="en-US" altLang="zh-CN" dirty="0"/>
              <a:t>and </a:t>
            </a:r>
            <a:r>
              <a:rPr kumimoji="1" lang="en-US" altLang="zh-CN" b="1" dirty="0">
                <a:solidFill>
                  <a:srgbClr val="8C3800"/>
                </a:solidFill>
              </a:rPr>
              <a:t>automating the layout arrangement and view coordination</a:t>
            </a:r>
            <a:r>
              <a:rPr kumimoji="1" lang="en-US" altLang="zh-CN" dirty="0">
                <a:solidFill>
                  <a:srgbClr val="8C3800"/>
                </a:solidFill>
              </a:rPr>
              <a:t> </a:t>
            </a:r>
            <a:r>
              <a:rPr kumimoji="1" lang="en-US" altLang="zh-CN" dirty="0"/>
              <a:t>for MV dashboards</a:t>
            </a:r>
          </a:p>
          <a:p>
            <a:endParaRPr kumimoji="1" lang="zh-CN" altLang="en-US" dirty="0"/>
          </a:p>
        </p:txBody>
      </p:sp>
      <p:sp>
        <p:nvSpPr>
          <p:cNvPr id="3" name="标题 2">
            <a:extLst>
              <a:ext uri="{FF2B5EF4-FFF2-40B4-BE49-F238E27FC236}">
                <a16:creationId xmlns:a16="http://schemas.microsoft.com/office/drawing/2014/main" id="{8BC10E4C-7132-A1B0-D28D-8BEE783A35D1}"/>
              </a:ext>
            </a:extLst>
          </p:cNvPr>
          <p:cNvSpPr>
            <a:spLocks noGrp="1"/>
          </p:cNvSpPr>
          <p:nvPr>
            <p:ph type="title"/>
          </p:nvPr>
        </p:nvSpPr>
        <p:spPr/>
        <p:txBody>
          <a:bodyPr/>
          <a:lstStyle/>
          <a:p>
            <a:r>
              <a:rPr kumimoji="1" lang="en-US" altLang="zh-CN" dirty="0"/>
              <a:t>Contribution</a:t>
            </a:r>
            <a:endParaRPr kumimoji="1" lang="zh-CN" altLang="en-US" dirty="0"/>
          </a:p>
        </p:txBody>
      </p:sp>
      <p:pic>
        <p:nvPicPr>
          <p:cNvPr id="8" name="图片 7">
            <a:extLst>
              <a:ext uri="{FF2B5EF4-FFF2-40B4-BE49-F238E27FC236}">
                <a16:creationId xmlns:a16="http://schemas.microsoft.com/office/drawing/2014/main" id="{F60FE963-DCB8-EB67-8BBD-172BDDBD7197}"/>
              </a:ext>
            </a:extLst>
          </p:cNvPr>
          <p:cNvPicPr>
            <a:picLocks noChangeAspect="1"/>
          </p:cNvPicPr>
          <p:nvPr/>
        </p:nvPicPr>
        <p:blipFill>
          <a:blip r:embed="rId3"/>
          <a:stretch>
            <a:fillRect/>
          </a:stretch>
        </p:blipFill>
        <p:spPr>
          <a:xfrm>
            <a:off x="838200" y="2901047"/>
            <a:ext cx="13301289" cy="3750476"/>
          </a:xfrm>
          <a:prstGeom prst="rect">
            <a:avLst/>
          </a:prstGeom>
        </p:spPr>
      </p:pic>
      <p:sp>
        <p:nvSpPr>
          <p:cNvPr id="9" name="矩形 8">
            <a:extLst>
              <a:ext uri="{FF2B5EF4-FFF2-40B4-BE49-F238E27FC236}">
                <a16:creationId xmlns:a16="http://schemas.microsoft.com/office/drawing/2014/main" id="{935D3072-CDFB-4E26-2685-A4E708F969DE}"/>
              </a:ext>
            </a:extLst>
          </p:cNvPr>
          <p:cNvSpPr/>
          <p:nvPr/>
        </p:nvSpPr>
        <p:spPr>
          <a:xfrm>
            <a:off x="1156517" y="3239076"/>
            <a:ext cx="2471586" cy="3309207"/>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0" name="文本框 9">
            <a:extLst>
              <a:ext uri="{FF2B5EF4-FFF2-40B4-BE49-F238E27FC236}">
                <a16:creationId xmlns:a16="http://schemas.microsoft.com/office/drawing/2014/main" id="{030DA62A-AB38-51DB-5767-73409F315403}"/>
              </a:ext>
            </a:extLst>
          </p:cNvPr>
          <p:cNvSpPr txBox="1"/>
          <p:nvPr/>
        </p:nvSpPr>
        <p:spPr>
          <a:xfrm>
            <a:off x="13815391" y="7795283"/>
            <a:ext cx="815009" cy="400110"/>
          </a:xfrm>
          <a:prstGeom prst="rect">
            <a:avLst/>
          </a:prstGeom>
          <a:noFill/>
        </p:spPr>
        <p:txBody>
          <a:bodyPr wrap="square" rtlCol="0">
            <a:spAutoFit/>
          </a:bodyPr>
          <a:lstStyle/>
          <a:p>
            <a:pPr algn="ctr"/>
            <a:r>
              <a:rPr kumimoji="1" lang="en-US" altLang="zh-CN" sz="2000" dirty="0">
                <a:latin typeface="Tahoma" panose="020B0604030504040204" pitchFamily="34" charset="0"/>
                <a:ea typeface="Tahoma" panose="020B0604030504040204" pitchFamily="34" charset="0"/>
                <a:cs typeface="Tahoma" panose="020B0604030504040204" pitchFamily="34" charset="0"/>
              </a:rPr>
              <a:t>9</a:t>
            </a:r>
            <a:endParaRPr kumimoji="1" lang="zh-CN" altLang="en-US" sz="2000" dirty="0">
              <a:latin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219085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30C277B7-9A84-507A-F6D3-3F20339AEF64}"/>
              </a:ext>
            </a:extLst>
          </p:cNvPr>
          <p:cNvSpPr>
            <a:spLocks noGrp="1"/>
          </p:cNvSpPr>
          <p:nvPr>
            <p:ph type="body" idx="1"/>
          </p:nvPr>
        </p:nvSpPr>
        <p:spPr/>
        <p:txBody>
          <a:bodyPr/>
          <a:lstStyle/>
          <a:p>
            <a:r>
              <a:rPr kumimoji="1" lang="en-US" altLang="zh-CN" dirty="0"/>
              <a:t>Collect dashboards from </a:t>
            </a:r>
            <a:r>
              <a:rPr kumimoji="1" lang="en-US" altLang="zh-CN" dirty="0" err="1"/>
              <a:t>Github</a:t>
            </a:r>
            <a:endParaRPr kumimoji="1" lang="zh-CN" altLang="en-US" dirty="0"/>
          </a:p>
        </p:txBody>
      </p:sp>
      <p:sp>
        <p:nvSpPr>
          <p:cNvPr id="3" name="标题 2">
            <a:extLst>
              <a:ext uri="{FF2B5EF4-FFF2-40B4-BE49-F238E27FC236}">
                <a16:creationId xmlns:a16="http://schemas.microsoft.com/office/drawing/2014/main" id="{A92B7243-B054-6260-4C24-2CDDDAD21E72}"/>
              </a:ext>
            </a:extLst>
          </p:cNvPr>
          <p:cNvSpPr>
            <a:spLocks noGrp="1"/>
          </p:cNvSpPr>
          <p:nvPr>
            <p:ph type="title"/>
          </p:nvPr>
        </p:nvSpPr>
        <p:spPr/>
        <p:txBody>
          <a:bodyPr/>
          <a:lstStyle/>
          <a:p>
            <a:r>
              <a:rPr kumimoji="1" lang="en-US" altLang="zh-CN" dirty="0"/>
              <a:t>Dataset Collection</a:t>
            </a:r>
            <a:endParaRPr kumimoji="1" lang="zh-CN" altLang="en-US" dirty="0"/>
          </a:p>
        </p:txBody>
      </p:sp>
      <p:pic>
        <p:nvPicPr>
          <p:cNvPr id="4" name="图片 3">
            <a:extLst>
              <a:ext uri="{FF2B5EF4-FFF2-40B4-BE49-F238E27FC236}">
                <a16:creationId xmlns:a16="http://schemas.microsoft.com/office/drawing/2014/main" id="{D3479EA4-1D66-1B83-BC1B-653CFB528866}"/>
              </a:ext>
            </a:extLst>
          </p:cNvPr>
          <p:cNvPicPr>
            <a:picLocks noChangeAspect="1"/>
          </p:cNvPicPr>
          <p:nvPr/>
        </p:nvPicPr>
        <p:blipFill rotWithShape="1">
          <a:blip r:embed="rId3"/>
          <a:srcRect l="14086" t="42004" r="69090" b="6381"/>
          <a:stretch/>
        </p:blipFill>
        <p:spPr>
          <a:xfrm>
            <a:off x="1254896" y="2418947"/>
            <a:ext cx="6189709" cy="5127142"/>
          </a:xfrm>
          <a:prstGeom prst="rect">
            <a:avLst/>
          </a:prstGeom>
        </p:spPr>
      </p:pic>
      <p:sp>
        <p:nvSpPr>
          <p:cNvPr id="5" name="文本框 4">
            <a:extLst>
              <a:ext uri="{FF2B5EF4-FFF2-40B4-BE49-F238E27FC236}">
                <a16:creationId xmlns:a16="http://schemas.microsoft.com/office/drawing/2014/main" id="{394FF700-3794-E280-948A-27FEB2A9BF5B}"/>
              </a:ext>
            </a:extLst>
          </p:cNvPr>
          <p:cNvSpPr txBox="1"/>
          <p:nvPr/>
        </p:nvSpPr>
        <p:spPr>
          <a:xfrm>
            <a:off x="1254896" y="1964601"/>
            <a:ext cx="1585690" cy="446276"/>
          </a:xfrm>
          <a:prstGeom prst="rect">
            <a:avLst/>
          </a:prstGeom>
          <a:solidFill>
            <a:schemeClr val="lt2"/>
          </a:solidFill>
        </p:spPr>
        <p:txBody>
          <a:bodyPr wrap="square" rtlCol="0">
            <a:spAutoFit/>
          </a:bodyPr>
          <a:lstStyle/>
          <a:p>
            <a:pPr algn="dist"/>
            <a:r>
              <a:rPr kumimoji="1" lang="en-US" altLang="zh-CN" sz="2300" dirty="0">
                <a:latin typeface="Tahoma" panose="020B0604030504040204" pitchFamily="34" charset="0"/>
                <a:cs typeface="Tahoma" panose="020B0604030504040204" pitchFamily="34" charset="0"/>
              </a:rPr>
              <a:t>Dashboard</a:t>
            </a:r>
            <a:endParaRPr kumimoji="1" lang="zh-CN" altLang="en-US" sz="2300" dirty="0">
              <a:latin typeface="Tahoma" panose="020B0604030504040204" pitchFamily="34" charset="0"/>
              <a:cs typeface="Tahoma" panose="020B0604030504040204" pitchFamily="34" charset="0"/>
            </a:endParaRPr>
          </a:p>
        </p:txBody>
      </p:sp>
      <p:sp>
        <p:nvSpPr>
          <p:cNvPr id="7" name="文本框 6">
            <a:extLst>
              <a:ext uri="{FF2B5EF4-FFF2-40B4-BE49-F238E27FC236}">
                <a16:creationId xmlns:a16="http://schemas.microsoft.com/office/drawing/2014/main" id="{E8120D2B-2B5E-7303-A7C9-CDAFF1469B51}"/>
              </a:ext>
            </a:extLst>
          </p:cNvPr>
          <p:cNvSpPr txBox="1"/>
          <p:nvPr/>
        </p:nvSpPr>
        <p:spPr>
          <a:xfrm>
            <a:off x="7680960" y="1964601"/>
            <a:ext cx="2360815" cy="446276"/>
          </a:xfrm>
          <a:prstGeom prst="rect">
            <a:avLst/>
          </a:prstGeom>
          <a:solidFill>
            <a:schemeClr val="lt2"/>
          </a:solidFill>
        </p:spPr>
        <p:txBody>
          <a:bodyPr wrap="square" rtlCol="0">
            <a:spAutoFit/>
          </a:bodyPr>
          <a:lstStyle/>
          <a:p>
            <a:r>
              <a:rPr kumimoji="1" lang="en-US" altLang="zh-CN" sz="2300" dirty="0">
                <a:latin typeface="Tahoma" panose="020B0604030504040204" pitchFamily="34" charset="0"/>
                <a:ea typeface="Tahoma" panose="020B0604030504040204" pitchFamily="34" charset="0"/>
                <a:cs typeface="Tahoma" panose="020B0604030504040204" pitchFamily="34" charset="0"/>
              </a:rPr>
              <a:t>Raw workbook</a:t>
            </a:r>
            <a:endParaRPr kumimoji="1" lang="zh-CN" altLang="en-US" sz="2300" dirty="0">
              <a:latin typeface="Tahoma" panose="020B0604030504040204" pitchFamily="34" charset="0"/>
              <a:cs typeface="Tahoma" panose="020B0604030504040204" pitchFamily="34" charset="0"/>
            </a:endParaRPr>
          </a:p>
        </p:txBody>
      </p:sp>
      <p:pic>
        <p:nvPicPr>
          <p:cNvPr id="8" name="图片 7">
            <a:extLst>
              <a:ext uri="{FF2B5EF4-FFF2-40B4-BE49-F238E27FC236}">
                <a16:creationId xmlns:a16="http://schemas.microsoft.com/office/drawing/2014/main" id="{1AC28C74-1629-DB63-9F07-BA318B1C87AA}"/>
              </a:ext>
            </a:extLst>
          </p:cNvPr>
          <p:cNvPicPr>
            <a:picLocks noChangeAspect="1"/>
          </p:cNvPicPr>
          <p:nvPr/>
        </p:nvPicPr>
        <p:blipFill rotWithShape="1">
          <a:blip r:embed="rId3"/>
          <a:srcRect l="33322" t="13791" r="41495" b="6072"/>
          <a:stretch/>
        </p:blipFill>
        <p:spPr>
          <a:xfrm>
            <a:off x="7680960" y="2418947"/>
            <a:ext cx="5579020" cy="4793243"/>
          </a:xfrm>
          <a:prstGeom prst="rect">
            <a:avLst/>
          </a:prstGeom>
        </p:spPr>
      </p:pic>
      <p:sp>
        <p:nvSpPr>
          <p:cNvPr id="10" name="文本框 9">
            <a:extLst>
              <a:ext uri="{FF2B5EF4-FFF2-40B4-BE49-F238E27FC236}">
                <a16:creationId xmlns:a16="http://schemas.microsoft.com/office/drawing/2014/main" id="{72AE73BC-E03F-DC85-CCD6-94D0C029E5B8}"/>
              </a:ext>
            </a:extLst>
          </p:cNvPr>
          <p:cNvSpPr txBox="1"/>
          <p:nvPr/>
        </p:nvSpPr>
        <p:spPr>
          <a:xfrm>
            <a:off x="13815391" y="7795283"/>
            <a:ext cx="815009" cy="400110"/>
          </a:xfrm>
          <a:prstGeom prst="rect">
            <a:avLst/>
          </a:prstGeom>
          <a:noFill/>
        </p:spPr>
        <p:txBody>
          <a:bodyPr wrap="square" rtlCol="0">
            <a:spAutoFit/>
          </a:bodyPr>
          <a:lstStyle/>
          <a:p>
            <a:pPr algn="ctr"/>
            <a:r>
              <a:rPr kumimoji="1" lang="en-US" altLang="zh-CN" sz="2000" dirty="0">
                <a:latin typeface="Tahoma" panose="020B0604030504040204" pitchFamily="34" charset="0"/>
                <a:ea typeface="Tahoma" panose="020B0604030504040204" pitchFamily="34" charset="0"/>
                <a:cs typeface="Tahoma" panose="020B0604030504040204" pitchFamily="34" charset="0"/>
              </a:rPr>
              <a:t>10</a:t>
            </a:r>
            <a:endParaRPr kumimoji="1" lang="zh-CN" altLang="en-US" sz="2000" dirty="0">
              <a:latin typeface="Tahoma" panose="020B0604030504040204" pitchFamily="34" charset="0"/>
              <a:cs typeface="Tahoma" panose="020B0604030504040204" pitchFamily="34" charset="0"/>
            </a:endParaRPr>
          </a:p>
        </p:txBody>
      </p:sp>
      <p:sp>
        <p:nvSpPr>
          <p:cNvPr id="11" name="矩形 10">
            <a:extLst>
              <a:ext uri="{FF2B5EF4-FFF2-40B4-BE49-F238E27FC236}">
                <a16:creationId xmlns:a16="http://schemas.microsoft.com/office/drawing/2014/main" id="{08BBD3A3-3CFE-0DAB-11FB-9C2D1CE7508C}"/>
              </a:ext>
            </a:extLst>
          </p:cNvPr>
          <p:cNvSpPr/>
          <p:nvPr/>
        </p:nvSpPr>
        <p:spPr>
          <a:xfrm>
            <a:off x="8146816" y="4291357"/>
            <a:ext cx="2471586" cy="439669"/>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2" name="矩形 11">
            <a:extLst>
              <a:ext uri="{FF2B5EF4-FFF2-40B4-BE49-F238E27FC236}">
                <a16:creationId xmlns:a16="http://schemas.microsoft.com/office/drawing/2014/main" id="{07DF25B8-9DC7-5AE7-21A4-AB398D801BF5}"/>
              </a:ext>
            </a:extLst>
          </p:cNvPr>
          <p:cNvSpPr/>
          <p:nvPr/>
        </p:nvSpPr>
        <p:spPr>
          <a:xfrm>
            <a:off x="8146816" y="6288467"/>
            <a:ext cx="2825984" cy="439669"/>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Tree>
    <p:extLst>
      <p:ext uri="{BB962C8B-B14F-4D97-AF65-F5344CB8AC3E}">
        <p14:creationId xmlns:p14="http://schemas.microsoft.com/office/powerpoint/2010/main" val="3810402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5"/>
</p:tagLst>
</file>

<file path=ppt/theme/theme1.xml><?xml version="1.0" encoding="utf-8"?>
<a:theme xmlns:a="http://schemas.openxmlformats.org/drawingml/2006/main" name="Blank Presentation">
  <a:themeElements>
    <a:clrScheme name="VIS-22">
      <a:dk1>
        <a:srgbClr val="1D3160"/>
      </a:dk1>
      <a:lt1>
        <a:srgbClr val="2473B6"/>
      </a:lt1>
      <a:dk2>
        <a:srgbClr val="000000"/>
      </a:dk2>
      <a:lt2>
        <a:srgbClr val="FFFFFF"/>
      </a:lt2>
      <a:accent1>
        <a:srgbClr val="A30B35"/>
      </a:accent1>
      <a:accent2>
        <a:srgbClr val="F15822"/>
      </a:accent2>
      <a:accent3>
        <a:srgbClr val="FDBB30"/>
      </a:accent3>
      <a:accent4>
        <a:srgbClr val="FFFFFF"/>
      </a:accent4>
      <a:accent5>
        <a:srgbClr val="FFFFFF"/>
      </a:accent5>
      <a:accent6>
        <a:srgbClr val="FFFFFF"/>
      </a:accent6>
      <a:hlink>
        <a:srgbClr val="FFFFFF"/>
      </a:hlink>
      <a:folHlink>
        <a:srgbClr val="FFFF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18623</TotalTime>
  <Words>2016</Words>
  <Application>Microsoft Macintosh PowerPoint</Application>
  <PresentationFormat>自定义</PresentationFormat>
  <Paragraphs>253</Paragraphs>
  <Slides>26</Slides>
  <Notes>26</Notes>
  <HiddenSlides>0</HiddenSlides>
  <MMClips>0</MMClips>
  <ScaleCrop>false</ScaleCrop>
  <HeadingPairs>
    <vt:vector size="6" baseType="variant">
      <vt:variant>
        <vt:lpstr>已用的字体</vt:lpstr>
      </vt:variant>
      <vt:variant>
        <vt:i4>6</vt:i4>
      </vt:variant>
      <vt:variant>
        <vt:lpstr>主题</vt:lpstr>
      </vt:variant>
      <vt:variant>
        <vt:i4>1</vt:i4>
      </vt:variant>
      <vt:variant>
        <vt:lpstr>幻灯片标题</vt:lpstr>
      </vt:variant>
      <vt:variant>
        <vt:i4>26</vt:i4>
      </vt:variant>
    </vt:vector>
  </HeadingPairs>
  <TitlesOfParts>
    <vt:vector size="33" baseType="lpstr">
      <vt:lpstr>Tahoma</vt:lpstr>
      <vt:lpstr>Arial</vt:lpstr>
      <vt:lpstr>Avenir Book</vt:lpstr>
      <vt:lpstr>Söhne</vt:lpstr>
      <vt:lpstr>Calibri</vt:lpstr>
      <vt:lpstr>Arial</vt:lpstr>
      <vt:lpstr>Blank Presentation</vt:lpstr>
      <vt:lpstr>DMiner: Dashboard Design Mining and Recommendation</vt:lpstr>
      <vt:lpstr>Background</vt:lpstr>
      <vt:lpstr>Background</vt:lpstr>
      <vt:lpstr>Background</vt:lpstr>
      <vt:lpstr>Related Work</vt:lpstr>
      <vt:lpstr>Related Work</vt:lpstr>
      <vt:lpstr>Background</vt:lpstr>
      <vt:lpstr>Contribution</vt:lpstr>
      <vt:lpstr>Dataset Collection</vt:lpstr>
      <vt:lpstr>Framework</vt:lpstr>
      <vt:lpstr>Framework – Feature Engineering</vt:lpstr>
      <vt:lpstr>Framework – Feature Engineering</vt:lpstr>
      <vt:lpstr>Framework</vt:lpstr>
      <vt:lpstr>Framework – Design Rule Mining</vt:lpstr>
      <vt:lpstr>Framework – Design Rule Mining</vt:lpstr>
      <vt:lpstr>Framework</vt:lpstr>
      <vt:lpstr>Framework – Recommender </vt:lpstr>
      <vt:lpstr>Framework</vt:lpstr>
      <vt:lpstr>Evaluation</vt:lpstr>
      <vt:lpstr>Evaluation – User Study on MV Recommendation</vt:lpstr>
      <vt:lpstr>Evaluation – User Study on MV Recommendation </vt:lpstr>
      <vt:lpstr>Evaluation – Expert Study on Design Rules</vt:lpstr>
      <vt:lpstr>Evaluation – Expert Study on Design Rules</vt:lpstr>
      <vt:lpstr>Lessons &amp; Future Work</vt:lpstr>
      <vt:lpstr>Lessons &amp; Future Work</vt:lpstr>
      <vt:lpstr>DMiner: Dashboard Design Mining and Recommendation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InkSight: Leveraging Sketch Interaction for Documenting Chart Findings in Computational Notebooks</dc:title>
  <cp:lastModifiedBy>LIN Yanna</cp:lastModifiedBy>
  <cp:revision>34</cp:revision>
  <dcterms:created xsi:type="dcterms:W3CDTF">2021-06-16T18:32:57Z</dcterms:created>
  <dcterms:modified xsi:type="dcterms:W3CDTF">2023-12-09T03:06:01Z</dcterms:modified>
</cp:coreProperties>
</file>